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644" r:id="rId3"/>
    <p:sldId id="645" r:id="rId4"/>
    <p:sldId id="274" r:id="rId5"/>
    <p:sldId id="646" r:id="rId6"/>
    <p:sldId id="647" r:id="rId7"/>
    <p:sldId id="648" r:id="rId8"/>
    <p:sldId id="649" r:id="rId9"/>
    <p:sldId id="650" r:id="rId10"/>
    <p:sldId id="651" r:id="rId11"/>
    <p:sldId id="652" r:id="rId12"/>
    <p:sldId id="653" r:id="rId13"/>
    <p:sldId id="654" r:id="rId14"/>
    <p:sldId id="655" r:id="rId15"/>
    <p:sldId id="656" r:id="rId16"/>
    <p:sldId id="536" r:id="rId1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0">
          <p15:clr>
            <a:srgbClr val="A4A3A4"/>
          </p15:clr>
        </p15:guide>
        <p15:guide id="2" pos="4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1E3F"/>
    <a:srgbClr val="015D5D"/>
    <a:srgbClr val="B30838"/>
    <a:srgbClr val="34669F"/>
    <a:srgbClr val="147BAC"/>
    <a:srgbClr val="86A030"/>
    <a:srgbClr val="EFEBE1"/>
    <a:srgbClr val="CDAE7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1" d="100"/>
          <a:sy n="81" d="100"/>
        </p:scale>
        <p:origin x="1498" y="72"/>
      </p:cViewPr>
      <p:guideLst>
        <p:guide orient="horz" pos="2720"/>
        <p:guide pos="433"/>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5BEA2-3992-49DB-AFD8-D23BA4B6DE2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0E34B9B1-DC0B-4E56-ABC7-4FA1A27CF6C4}">
      <dgm:prSet phldrT="[Text]" custT="1"/>
      <dgm:spPr/>
      <dgm:t>
        <a:bodyPr/>
        <a:lstStyle/>
        <a:p>
          <a:r>
            <a:rPr lang="lv-LV" sz="2000" dirty="0">
              <a:solidFill>
                <a:srgbClr val="C00000"/>
              </a:solidFill>
            </a:rPr>
            <a:t>Augstāka dzīves kvalitāte</a:t>
          </a:r>
          <a:endParaRPr lang="en-GB" sz="2000" dirty="0">
            <a:solidFill>
              <a:srgbClr val="C00000"/>
            </a:solidFill>
          </a:endParaRPr>
        </a:p>
      </dgm:t>
    </dgm:pt>
    <dgm:pt modelId="{709A7370-C9CB-49D2-BDCF-B3701F600A51}" type="parTrans" cxnId="{55BAD2F9-9168-445B-83A4-88A2818222C3}">
      <dgm:prSet/>
      <dgm:spPr/>
      <dgm:t>
        <a:bodyPr/>
        <a:lstStyle/>
        <a:p>
          <a:endParaRPr lang="en-GB"/>
        </a:p>
      </dgm:t>
    </dgm:pt>
    <dgm:pt modelId="{1D0A4916-7F17-494A-B46D-D9DCEA0F2138}" type="sibTrans" cxnId="{55BAD2F9-9168-445B-83A4-88A2818222C3}">
      <dgm:prSet/>
      <dgm:spPr/>
      <dgm:t>
        <a:bodyPr/>
        <a:lstStyle/>
        <a:p>
          <a:endParaRPr lang="en-GB"/>
        </a:p>
      </dgm:t>
    </dgm:pt>
    <dgm:pt modelId="{02C4BBD0-D3AB-467F-9F5C-1CC0A5A84E71}">
      <dgm:prSet phldrT="[Text]"/>
      <dgm:spPr/>
      <dgm:t>
        <a:bodyPr/>
        <a:lstStyle/>
        <a:p>
          <a:r>
            <a:rPr lang="lv-LV" dirty="0">
              <a:solidFill>
                <a:srgbClr val="C00000"/>
              </a:solidFill>
            </a:rPr>
            <a:t>Produktivitāte</a:t>
          </a:r>
          <a:endParaRPr lang="en-GB" dirty="0">
            <a:solidFill>
              <a:srgbClr val="C00000"/>
            </a:solidFill>
          </a:endParaRPr>
        </a:p>
      </dgm:t>
    </dgm:pt>
    <dgm:pt modelId="{4A22B553-AE0E-44AA-8806-A12BE643371F}" type="parTrans" cxnId="{DAC032B9-19E2-49A2-A093-1CE06C37917B}">
      <dgm:prSet/>
      <dgm:spPr/>
      <dgm:t>
        <a:bodyPr/>
        <a:lstStyle/>
        <a:p>
          <a:endParaRPr lang="en-GB"/>
        </a:p>
      </dgm:t>
    </dgm:pt>
    <dgm:pt modelId="{8B566CA8-1575-423D-B26F-58E6B2B88095}" type="sibTrans" cxnId="{DAC032B9-19E2-49A2-A093-1CE06C37917B}">
      <dgm:prSet/>
      <dgm:spPr>
        <a:scene3d>
          <a:camera prst="orthographicFront">
            <a:rot lat="0" lon="300000" rev="0"/>
          </a:camera>
          <a:lightRig rig="threePt" dir="t"/>
        </a:scene3d>
      </dgm:spPr>
      <dgm:t>
        <a:bodyPr/>
        <a:lstStyle/>
        <a:p>
          <a:endParaRPr lang="en-GB"/>
        </a:p>
      </dgm:t>
    </dgm:pt>
    <dgm:pt modelId="{9732C124-69A6-4C16-9075-86B511E8416D}">
      <dgm:prSet phldrT="[Text]"/>
      <dgm:spPr/>
      <dgm:t>
        <a:bodyPr/>
        <a:lstStyle/>
        <a:p>
          <a:r>
            <a:rPr lang="lv-LV" dirty="0">
              <a:solidFill>
                <a:srgbClr val="C00000"/>
              </a:solidFill>
            </a:rPr>
            <a:t>Lielāki ienākumi</a:t>
          </a:r>
          <a:endParaRPr lang="en-GB" dirty="0">
            <a:solidFill>
              <a:srgbClr val="C00000"/>
            </a:solidFill>
          </a:endParaRPr>
        </a:p>
      </dgm:t>
    </dgm:pt>
    <dgm:pt modelId="{8D8A3A90-D376-4442-8B07-D287D11B2AF3}" type="parTrans" cxnId="{10306004-CF44-4BB6-A727-D7EA674147C2}">
      <dgm:prSet/>
      <dgm:spPr/>
      <dgm:t>
        <a:bodyPr/>
        <a:lstStyle/>
        <a:p>
          <a:endParaRPr lang="en-GB"/>
        </a:p>
      </dgm:t>
    </dgm:pt>
    <dgm:pt modelId="{CEBB8F27-87E4-4A95-B645-7F32123EF73E}" type="sibTrans" cxnId="{10306004-CF44-4BB6-A727-D7EA674147C2}">
      <dgm:prSet/>
      <dgm:spPr/>
      <dgm:t>
        <a:bodyPr/>
        <a:lstStyle/>
        <a:p>
          <a:endParaRPr lang="en-GB"/>
        </a:p>
      </dgm:t>
    </dgm:pt>
    <dgm:pt modelId="{38F3A57E-BD3A-4F2A-B2A8-86849F09442C}">
      <dgm:prSet phldrT="[Text]"/>
      <dgm:spPr/>
      <dgm:t>
        <a:bodyPr/>
        <a:lstStyle/>
        <a:p>
          <a:r>
            <a:rPr lang="lv-LV" dirty="0">
              <a:solidFill>
                <a:srgbClr val="C00000"/>
              </a:solidFill>
            </a:rPr>
            <a:t>Lielāki uzkrājumi</a:t>
          </a:r>
          <a:endParaRPr lang="en-GB" dirty="0">
            <a:solidFill>
              <a:srgbClr val="C00000"/>
            </a:solidFill>
          </a:endParaRPr>
        </a:p>
      </dgm:t>
    </dgm:pt>
    <dgm:pt modelId="{8ADBE3F2-A18C-40A1-990C-0B5E6371FC95}" type="parTrans" cxnId="{AAB8AD3E-11BD-4660-BF02-47165DE5C3DB}">
      <dgm:prSet/>
      <dgm:spPr/>
      <dgm:t>
        <a:bodyPr/>
        <a:lstStyle/>
        <a:p>
          <a:endParaRPr lang="en-GB"/>
        </a:p>
      </dgm:t>
    </dgm:pt>
    <dgm:pt modelId="{FFBD5C35-16B1-4221-AEC2-C19D7AC0C5F6}" type="sibTrans" cxnId="{AAB8AD3E-11BD-4660-BF02-47165DE5C3DB}">
      <dgm:prSet/>
      <dgm:spPr/>
      <dgm:t>
        <a:bodyPr/>
        <a:lstStyle/>
        <a:p>
          <a:endParaRPr lang="en-GB"/>
        </a:p>
      </dgm:t>
    </dgm:pt>
    <dgm:pt modelId="{13411207-2060-448D-B275-3C9D6EF34536}">
      <dgm:prSet phldrT="[Text]"/>
      <dgm:spPr/>
      <dgm:t>
        <a:bodyPr/>
        <a:lstStyle/>
        <a:p>
          <a:r>
            <a:rPr lang="lv-LV" dirty="0">
              <a:solidFill>
                <a:srgbClr val="C00000"/>
              </a:solidFill>
            </a:rPr>
            <a:t>Lielākas investīcijas </a:t>
          </a:r>
          <a:endParaRPr lang="en-GB" dirty="0">
            <a:solidFill>
              <a:srgbClr val="C00000"/>
            </a:solidFill>
          </a:endParaRPr>
        </a:p>
      </dgm:t>
    </dgm:pt>
    <dgm:pt modelId="{687AFD06-A11F-4CBE-825E-4A0712C8062A}" type="parTrans" cxnId="{3485A177-0D63-4AF6-8927-749CB84C858F}">
      <dgm:prSet/>
      <dgm:spPr/>
      <dgm:t>
        <a:bodyPr/>
        <a:lstStyle/>
        <a:p>
          <a:endParaRPr lang="en-GB"/>
        </a:p>
      </dgm:t>
    </dgm:pt>
    <dgm:pt modelId="{AB90437D-1D27-4796-8500-03DA6602C6E6}" type="sibTrans" cxnId="{3485A177-0D63-4AF6-8927-749CB84C858F}">
      <dgm:prSet/>
      <dgm:spPr/>
      <dgm:t>
        <a:bodyPr/>
        <a:lstStyle/>
        <a:p>
          <a:endParaRPr lang="en-GB"/>
        </a:p>
      </dgm:t>
    </dgm:pt>
    <dgm:pt modelId="{D7383796-3EB9-403F-B8F0-10621566AE9A}">
      <dgm:prSet/>
      <dgm:spPr/>
    </dgm:pt>
    <dgm:pt modelId="{3D5349AA-A6FD-4CEE-83E0-ED176542B89D}" type="parTrans" cxnId="{4970CC7B-26E0-4C01-B381-A89E081D2AD8}">
      <dgm:prSet/>
      <dgm:spPr/>
      <dgm:t>
        <a:bodyPr/>
        <a:lstStyle/>
        <a:p>
          <a:endParaRPr lang="lv-LV"/>
        </a:p>
      </dgm:t>
    </dgm:pt>
    <dgm:pt modelId="{7A105D1C-4E12-4A0E-9941-A5674E58CF58}" type="sibTrans" cxnId="{4970CC7B-26E0-4C01-B381-A89E081D2AD8}">
      <dgm:prSet/>
      <dgm:spPr/>
      <dgm:t>
        <a:bodyPr/>
        <a:lstStyle/>
        <a:p>
          <a:endParaRPr lang="lv-LV"/>
        </a:p>
      </dgm:t>
    </dgm:pt>
    <dgm:pt modelId="{C432C25B-2114-4C0C-B783-FE118AB25F2C}">
      <dgm:prSet/>
      <dgm:spPr/>
    </dgm:pt>
    <dgm:pt modelId="{AEAA776D-7AF9-4BDC-AC07-7E10329BD198}" type="parTrans" cxnId="{F0D47C9F-3C8C-4EF9-8833-34DEAEDEA822}">
      <dgm:prSet/>
      <dgm:spPr/>
      <dgm:t>
        <a:bodyPr/>
        <a:lstStyle/>
        <a:p>
          <a:endParaRPr lang="lv-LV"/>
        </a:p>
      </dgm:t>
    </dgm:pt>
    <dgm:pt modelId="{9EA3F75D-783C-40B7-9888-EB54B084C3EA}" type="sibTrans" cxnId="{F0D47C9F-3C8C-4EF9-8833-34DEAEDEA822}">
      <dgm:prSet/>
      <dgm:spPr/>
      <dgm:t>
        <a:bodyPr/>
        <a:lstStyle/>
        <a:p>
          <a:endParaRPr lang="lv-LV"/>
        </a:p>
      </dgm:t>
    </dgm:pt>
    <dgm:pt modelId="{82873686-F702-4B8F-A106-5C2DB91C9C81}" type="pres">
      <dgm:prSet presAssocID="{B645BEA2-3992-49DB-AFD8-D23BA4B6DE2F}" presName="Name0" presStyleCnt="0">
        <dgm:presLayoutVars>
          <dgm:chMax val="1"/>
          <dgm:dir/>
          <dgm:animLvl val="ctr"/>
          <dgm:resizeHandles val="exact"/>
        </dgm:presLayoutVars>
      </dgm:prSet>
      <dgm:spPr/>
    </dgm:pt>
    <dgm:pt modelId="{656470F8-01F1-4751-8E24-235FF04E6D55}" type="pres">
      <dgm:prSet presAssocID="{0E34B9B1-DC0B-4E56-ABC7-4FA1A27CF6C4}" presName="centerShape" presStyleLbl="node0" presStyleIdx="0" presStyleCnt="1"/>
      <dgm:spPr/>
    </dgm:pt>
    <dgm:pt modelId="{1F335A85-3556-4D4D-A6B6-5DD59E17DB45}" type="pres">
      <dgm:prSet presAssocID="{02C4BBD0-D3AB-467F-9F5C-1CC0A5A84E71}" presName="node" presStyleLbl="node1" presStyleIdx="0" presStyleCnt="4" custRadScaleRad="100060" custRadScaleInc="0">
        <dgm:presLayoutVars>
          <dgm:bulletEnabled val="1"/>
        </dgm:presLayoutVars>
      </dgm:prSet>
      <dgm:spPr/>
    </dgm:pt>
    <dgm:pt modelId="{474DF214-0758-4C7A-AFFB-6762C8F79BC6}" type="pres">
      <dgm:prSet presAssocID="{02C4BBD0-D3AB-467F-9F5C-1CC0A5A84E71}" presName="dummy" presStyleCnt="0"/>
      <dgm:spPr/>
    </dgm:pt>
    <dgm:pt modelId="{85234186-0B75-4BB3-997E-723DF2262BB8}" type="pres">
      <dgm:prSet presAssocID="{8B566CA8-1575-423D-B26F-58E6B2B88095}" presName="sibTrans" presStyleLbl="sibTrans2D1" presStyleIdx="0" presStyleCnt="4"/>
      <dgm:spPr/>
    </dgm:pt>
    <dgm:pt modelId="{AD090F3F-A4B6-470B-B8B0-D8FE58151FF2}" type="pres">
      <dgm:prSet presAssocID="{9732C124-69A6-4C16-9075-86B511E8416D}" presName="node" presStyleLbl="node1" presStyleIdx="1" presStyleCnt="4" custRadScaleRad="97301" custRadScaleInc="-6551">
        <dgm:presLayoutVars>
          <dgm:bulletEnabled val="1"/>
        </dgm:presLayoutVars>
      </dgm:prSet>
      <dgm:spPr/>
    </dgm:pt>
    <dgm:pt modelId="{3AA80EAF-9980-4CB2-980A-B371CDF1C4F2}" type="pres">
      <dgm:prSet presAssocID="{9732C124-69A6-4C16-9075-86B511E8416D}" presName="dummy" presStyleCnt="0"/>
      <dgm:spPr/>
    </dgm:pt>
    <dgm:pt modelId="{23BFC0A2-E933-41AD-9ABA-9D170ACF7227}" type="pres">
      <dgm:prSet presAssocID="{CEBB8F27-87E4-4A95-B645-7F32123EF73E}" presName="sibTrans" presStyleLbl="sibTrans2D1" presStyleIdx="1" presStyleCnt="4"/>
      <dgm:spPr/>
    </dgm:pt>
    <dgm:pt modelId="{3343D400-842F-4876-975D-158FB257C464}" type="pres">
      <dgm:prSet presAssocID="{38F3A57E-BD3A-4F2A-B2A8-86849F09442C}" presName="node" presStyleLbl="node1" presStyleIdx="2" presStyleCnt="4">
        <dgm:presLayoutVars>
          <dgm:bulletEnabled val="1"/>
        </dgm:presLayoutVars>
      </dgm:prSet>
      <dgm:spPr/>
    </dgm:pt>
    <dgm:pt modelId="{75FE6632-7A58-4B11-9353-8C4353A9F48A}" type="pres">
      <dgm:prSet presAssocID="{38F3A57E-BD3A-4F2A-B2A8-86849F09442C}" presName="dummy" presStyleCnt="0"/>
      <dgm:spPr/>
    </dgm:pt>
    <dgm:pt modelId="{D5D0D2B7-395D-4DE4-8218-1C6FDA8F4ECA}" type="pres">
      <dgm:prSet presAssocID="{FFBD5C35-16B1-4221-AEC2-C19D7AC0C5F6}" presName="sibTrans" presStyleLbl="sibTrans2D1" presStyleIdx="2" presStyleCnt="4"/>
      <dgm:spPr/>
    </dgm:pt>
    <dgm:pt modelId="{273E7154-B4C8-4B24-813E-10D9018111AD}" type="pres">
      <dgm:prSet presAssocID="{13411207-2060-448D-B275-3C9D6EF34536}" presName="node" presStyleLbl="node1" presStyleIdx="3" presStyleCnt="4">
        <dgm:presLayoutVars>
          <dgm:bulletEnabled val="1"/>
        </dgm:presLayoutVars>
      </dgm:prSet>
      <dgm:spPr/>
    </dgm:pt>
    <dgm:pt modelId="{922C8C07-2935-4EC4-BC3C-C7755991C1BE}" type="pres">
      <dgm:prSet presAssocID="{13411207-2060-448D-B275-3C9D6EF34536}" presName="dummy" presStyleCnt="0"/>
      <dgm:spPr/>
    </dgm:pt>
    <dgm:pt modelId="{450ED8F3-9537-4D7D-9455-32A91AF9FD1A}" type="pres">
      <dgm:prSet presAssocID="{AB90437D-1D27-4796-8500-03DA6602C6E6}" presName="sibTrans" presStyleLbl="sibTrans2D1" presStyleIdx="3" presStyleCnt="4"/>
      <dgm:spPr/>
    </dgm:pt>
  </dgm:ptLst>
  <dgm:cxnLst>
    <dgm:cxn modelId="{D81D9F01-BDB5-42CF-BD4D-0AFA36C881AA}" type="presOf" srcId="{0E34B9B1-DC0B-4E56-ABC7-4FA1A27CF6C4}" destId="{656470F8-01F1-4751-8E24-235FF04E6D55}" srcOrd="0" destOrd="0" presId="urn:microsoft.com/office/officeart/2005/8/layout/radial6"/>
    <dgm:cxn modelId="{10306004-CF44-4BB6-A727-D7EA674147C2}" srcId="{0E34B9B1-DC0B-4E56-ABC7-4FA1A27CF6C4}" destId="{9732C124-69A6-4C16-9075-86B511E8416D}" srcOrd="1" destOrd="0" parTransId="{8D8A3A90-D376-4442-8B07-D287D11B2AF3}" sibTransId="{CEBB8F27-87E4-4A95-B645-7F32123EF73E}"/>
    <dgm:cxn modelId="{5897F01B-7C9A-4E90-B349-D436A2ED92BF}" type="presOf" srcId="{B645BEA2-3992-49DB-AFD8-D23BA4B6DE2F}" destId="{82873686-F702-4B8F-A106-5C2DB91C9C81}" srcOrd="0" destOrd="0" presId="urn:microsoft.com/office/officeart/2005/8/layout/radial6"/>
    <dgm:cxn modelId="{EC376438-0E8F-4E6D-86DC-C5F3CC5A23BE}" type="presOf" srcId="{CEBB8F27-87E4-4A95-B645-7F32123EF73E}" destId="{23BFC0A2-E933-41AD-9ABA-9D170ACF7227}" srcOrd="0" destOrd="0" presId="urn:microsoft.com/office/officeart/2005/8/layout/radial6"/>
    <dgm:cxn modelId="{54434F3A-DAD8-4DC3-A6C5-35FA5555A64A}" type="presOf" srcId="{9732C124-69A6-4C16-9075-86B511E8416D}" destId="{AD090F3F-A4B6-470B-B8B0-D8FE58151FF2}" srcOrd="0" destOrd="0" presId="urn:microsoft.com/office/officeart/2005/8/layout/radial6"/>
    <dgm:cxn modelId="{AAB8AD3E-11BD-4660-BF02-47165DE5C3DB}" srcId="{0E34B9B1-DC0B-4E56-ABC7-4FA1A27CF6C4}" destId="{38F3A57E-BD3A-4F2A-B2A8-86849F09442C}" srcOrd="2" destOrd="0" parTransId="{8ADBE3F2-A18C-40A1-990C-0B5E6371FC95}" sibTransId="{FFBD5C35-16B1-4221-AEC2-C19D7AC0C5F6}"/>
    <dgm:cxn modelId="{3485A177-0D63-4AF6-8927-749CB84C858F}" srcId="{0E34B9B1-DC0B-4E56-ABC7-4FA1A27CF6C4}" destId="{13411207-2060-448D-B275-3C9D6EF34536}" srcOrd="3" destOrd="0" parTransId="{687AFD06-A11F-4CBE-825E-4A0712C8062A}" sibTransId="{AB90437D-1D27-4796-8500-03DA6602C6E6}"/>
    <dgm:cxn modelId="{4970CC7B-26E0-4C01-B381-A89E081D2AD8}" srcId="{B645BEA2-3992-49DB-AFD8-D23BA4B6DE2F}" destId="{D7383796-3EB9-403F-B8F0-10621566AE9A}" srcOrd="1" destOrd="0" parTransId="{3D5349AA-A6FD-4CEE-83E0-ED176542B89D}" sibTransId="{7A105D1C-4E12-4A0E-9941-A5674E58CF58}"/>
    <dgm:cxn modelId="{9BA0FE9D-6FF4-491C-A6D7-94C2423F65C9}" type="presOf" srcId="{02C4BBD0-D3AB-467F-9F5C-1CC0A5A84E71}" destId="{1F335A85-3556-4D4D-A6B6-5DD59E17DB45}" srcOrd="0" destOrd="0" presId="urn:microsoft.com/office/officeart/2005/8/layout/radial6"/>
    <dgm:cxn modelId="{92F05A9F-EE55-4C57-9617-EA6EEBDF2E2A}" type="presOf" srcId="{38F3A57E-BD3A-4F2A-B2A8-86849F09442C}" destId="{3343D400-842F-4876-975D-158FB257C464}" srcOrd="0" destOrd="0" presId="urn:microsoft.com/office/officeart/2005/8/layout/radial6"/>
    <dgm:cxn modelId="{F0D47C9F-3C8C-4EF9-8833-34DEAEDEA822}" srcId="{B645BEA2-3992-49DB-AFD8-D23BA4B6DE2F}" destId="{C432C25B-2114-4C0C-B783-FE118AB25F2C}" srcOrd="2" destOrd="0" parTransId="{AEAA776D-7AF9-4BDC-AC07-7E10329BD198}" sibTransId="{9EA3F75D-783C-40B7-9888-EB54B084C3EA}"/>
    <dgm:cxn modelId="{0D04CDAE-C9AA-4D69-BEF3-944A251972A9}" type="presOf" srcId="{FFBD5C35-16B1-4221-AEC2-C19D7AC0C5F6}" destId="{D5D0D2B7-395D-4DE4-8218-1C6FDA8F4ECA}" srcOrd="0" destOrd="0" presId="urn:microsoft.com/office/officeart/2005/8/layout/radial6"/>
    <dgm:cxn modelId="{DAC032B9-19E2-49A2-A093-1CE06C37917B}" srcId="{0E34B9B1-DC0B-4E56-ABC7-4FA1A27CF6C4}" destId="{02C4BBD0-D3AB-467F-9F5C-1CC0A5A84E71}" srcOrd="0" destOrd="0" parTransId="{4A22B553-AE0E-44AA-8806-A12BE643371F}" sibTransId="{8B566CA8-1575-423D-B26F-58E6B2B88095}"/>
    <dgm:cxn modelId="{FF8C99BD-0520-4D01-8BCE-4E27F0E5542A}" type="presOf" srcId="{8B566CA8-1575-423D-B26F-58E6B2B88095}" destId="{85234186-0B75-4BB3-997E-723DF2262BB8}" srcOrd="0" destOrd="0" presId="urn:microsoft.com/office/officeart/2005/8/layout/radial6"/>
    <dgm:cxn modelId="{639F43DC-26D7-4AA4-B599-747EE2E6A485}" type="presOf" srcId="{AB90437D-1D27-4796-8500-03DA6602C6E6}" destId="{450ED8F3-9537-4D7D-9455-32A91AF9FD1A}" srcOrd="0" destOrd="0" presId="urn:microsoft.com/office/officeart/2005/8/layout/radial6"/>
    <dgm:cxn modelId="{55BAD2F9-9168-445B-83A4-88A2818222C3}" srcId="{B645BEA2-3992-49DB-AFD8-D23BA4B6DE2F}" destId="{0E34B9B1-DC0B-4E56-ABC7-4FA1A27CF6C4}" srcOrd="0" destOrd="0" parTransId="{709A7370-C9CB-49D2-BDCF-B3701F600A51}" sibTransId="{1D0A4916-7F17-494A-B46D-D9DCEA0F2138}"/>
    <dgm:cxn modelId="{282040FD-BAED-46AA-AD3A-AEA4DF548655}" type="presOf" srcId="{13411207-2060-448D-B275-3C9D6EF34536}" destId="{273E7154-B4C8-4B24-813E-10D9018111AD}" srcOrd="0" destOrd="0" presId="urn:microsoft.com/office/officeart/2005/8/layout/radial6"/>
    <dgm:cxn modelId="{586CAFB5-1D63-467A-96DC-A110A84E8197}" type="presParOf" srcId="{82873686-F702-4B8F-A106-5C2DB91C9C81}" destId="{656470F8-01F1-4751-8E24-235FF04E6D55}" srcOrd="0" destOrd="0" presId="urn:microsoft.com/office/officeart/2005/8/layout/radial6"/>
    <dgm:cxn modelId="{874FA2D3-8F62-454B-9B98-106A3B7DEAE2}" type="presParOf" srcId="{82873686-F702-4B8F-A106-5C2DB91C9C81}" destId="{1F335A85-3556-4D4D-A6B6-5DD59E17DB45}" srcOrd="1" destOrd="0" presId="urn:microsoft.com/office/officeart/2005/8/layout/radial6"/>
    <dgm:cxn modelId="{59AF795A-7933-4C45-B0FE-27CC9DABAAC5}" type="presParOf" srcId="{82873686-F702-4B8F-A106-5C2DB91C9C81}" destId="{474DF214-0758-4C7A-AFFB-6762C8F79BC6}" srcOrd="2" destOrd="0" presId="urn:microsoft.com/office/officeart/2005/8/layout/radial6"/>
    <dgm:cxn modelId="{76FD6BAB-0539-48A0-AF6C-2BA3DFECB436}" type="presParOf" srcId="{82873686-F702-4B8F-A106-5C2DB91C9C81}" destId="{85234186-0B75-4BB3-997E-723DF2262BB8}" srcOrd="3" destOrd="0" presId="urn:microsoft.com/office/officeart/2005/8/layout/radial6"/>
    <dgm:cxn modelId="{FA27A035-274A-4414-9D72-4837BF9262BD}" type="presParOf" srcId="{82873686-F702-4B8F-A106-5C2DB91C9C81}" destId="{AD090F3F-A4B6-470B-B8B0-D8FE58151FF2}" srcOrd="4" destOrd="0" presId="urn:microsoft.com/office/officeart/2005/8/layout/radial6"/>
    <dgm:cxn modelId="{3772617E-DA47-4D20-A3BD-A0854669D409}" type="presParOf" srcId="{82873686-F702-4B8F-A106-5C2DB91C9C81}" destId="{3AA80EAF-9980-4CB2-980A-B371CDF1C4F2}" srcOrd="5" destOrd="0" presId="urn:microsoft.com/office/officeart/2005/8/layout/radial6"/>
    <dgm:cxn modelId="{A8AEF09E-4933-434E-B979-9C5E850F5C0C}" type="presParOf" srcId="{82873686-F702-4B8F-A106-5C2DB91C9C81}" destId="{23BFC0A2-E933-41AD-9ABA-9D170ACF7227}" srcOrd="6" destOrd="0" presId="urn:microsoft.com/office/officeart/2005/8/layout/radial6"/>
    <dgm:cxn modelId="{D6BAEABA-AC81-48B4-B6AD-7CF5330C4ED8}" type="presParOf" srcId="{82873686-F702-4B8F-A106-5C2DB91C9C81}" destId="{3343D400-842F-4876-975D-158FB257C464}" srcOrd="7" destOrd="0" presId="urn:microsoft.com/office/officeart/2005/8/layout/radial6"/>
    <dgm:cxn modelId="{07CDB75B-01DC-4B69-8E10-87237F51CE08}" type="presParOf" srcId="{82873686-F702-4B8F-A106-5C2DB91C9C81}" destId="{75FE6632-7A58-4B11-9353-8C4353A9F48A}" srcOrd="8" destOrd="0" presId="urn:microsoft.com/office/officeart/2005/8/layout/radial6"/>
    <dgm:cxn modelId="{9660EB6E-0571-4EA8-89AC-C15CADF83BC5}" type="presParOf" srcId="{82873686-F702-4B8F-A106-5C2DB91C9C81}" destId="{D5D0D2B7-395D-4DE4-8218-1C6FDA8F4ECA}" srcOrd="9" destOrd="0" presId="urn:microsoft.com/office/officeart/2005/8/layout/radial6"/>
    <dgm:cxn modelId="{2A9410D7-5FF5-48FF-97F9-29F3E8F78385}" type="presParOf" srcId="{82873686-F702-4B8F-A106-5C2DB91C9C81}" destId="{273E7154-B4C8-4B24-813E-10D9018111AD}" srcOrd="10" destOrd="0" presId="urn:microsoft.com/office/officeart/2005/8/layout/radial6"/>
    <dgm:cxn modelId="{FF8AC29A-8C0A-429B-86B3-885712BC95BE}" type="presParOf" srcId="{82873686-F702-4B8F-A106-5C2DB91C9C81}" destId="{922C8C07-2935-4EC4-BC3C-C7755991C1BE}" srcOrd="11" destOrd="0" presId="urn:microsoft.com/office/officeart/2005/8/layout/radial6"/>
    <dgm:cxn modelId="{D4E784A4-F254-4DAD-887C-151708943E55}" type="presParOf" srcId="{82873686-F702-4B8F-A106-5C2DB91C9C81}" destId="{450ED8F3-9537-4D7D-9455-32A91AF9FD1A}" srcOrd="12" destOrd="0" presId="urn:microsoft.com/office/officeart/2005/8/layout/radial6"/>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ED8F3-9537-4D7D-9455-32A91AF9FD1A}">
      <dsp:nvSpPr>
        <dsp:cNvPr id="0" name=""/>
        <dsp:cNvSpPr/>
      </dsp:nvSpPr>
      <dsp:spPr>
        <a:xfrm>
          <a:off x="1933456" y="788910"/>
          <a:ext cx="5277086" cy="5277086"/>
        </a:xfrm>
        <a:prstGeom prst="blockArc">
          <a:avLst>
            <a:gd name="adj1" fmla="val 10797937"/>
            <a:gd name="adj2" fmla="val 16200001"/>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D0D2B7-395D-4DE4-8218-1C6FDA8F4ECA}">
      <dsp:nvSpPr>
        <dsp:cNvPr id="0" name=""/>
        <dsp:cNvSpPr/>
      </dsp:nvSpPr>
      <dsp:spPr>
        <a:xfrm>
          <a:off x="1933456" y="790456"/>
          <a:ext cx="5277086" cy="5277086"/>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BFC0A2-E933-41AD-9ABA-9D170ACF7227}">
      <dsp:nvSpPr>
        <dsp:cNvPr id="0" name=""/>
        <dsp:cNvSpPr/>
      </dsp:nvSpPr>
      <dsp:spPr>
        <a:xfrm>
          <a:off x="1863886" y="791396"/>
          <a:ext cx="5277086" cy="5277086"/>
        </a:xfrm>
        <a:prstGeom prst="blockArc">
          <a:avLst>
            <a:gd name="adj1" fmla="val 21484012"/>
            <a:gd name="adj2" fmla="val 5307193"/>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234186-0B75-4BB3-997E-723DF2262BB8}">
      <dsp:nvSpPr>
        <dsp:cNvPr id="0" name=""/>
        <dsp:cNvSpPr/>
      </dsp:nvSpPr>
      <dsp:spPr>
        <a:xfrm>
          <a:off x="1863772" y="787968"/>
          <a:ext cx="5277086" cy="5277086"/>
        </a:xfrm>
        <a:prstGeom prst="blockArc">
          <a:avLst>
            <a:gd name="adj1" fmla="val 16292958"/>
            <a:gd name="adj2" fmla="val 21488587"/>
            <a:gd name="adj3" fmla="val 4640"/>
          </a:avLst>
        </a:prstGeom>
        <a:solidFill>
          <a:schemeClr val="accent1">
            <a:tint val="60000"/>
            <a:hueOff val="0"/>
            <a:satOff val="0"/>
            <a:lumOff val="0"/>
            <a:alphaOff val="0"/>
          </a:schemeClr>
        </a:solidFill>
        <a:ln>
          <a:noFill/>
        </a:ln>
        <a:effectLst/>
        <a:scene3d>
          <a:camera prst="orthographicFront">
            <a:rot lat="0" lon="300000" rev="0"/>
          </a:camera>
          <a:lightRig rig="threePt" dir="t"/>
        </a:scene3d>
      </dsp:spPr>
      <dsp:style>
        <a:lnRef idx="0">
          <a:scrgbClr r="0" g="0" b="0"/>
        </a:lnRef>
        <a:fillRef idx="1">
          <a:scrgbClr r="0" g="0" b="0"/>
        </a:fillRef>
        <a:effectRef idx="0">
          <a:scrgbClr r="0" g="0" b="0"/>
        </a:effectRef>
        <a:fontRef idx="minor">
          <a:schemeClr val="lt1"/>
        </a:fontRef>
      </dsp:style>
    </dsp:sp>
    <dsp:sp modelId="{656470F8-01F1-4751-8E24-235FF04E6D55}">
      <dsp:nvSpPr>
        <dsp:cNvPr id="0" name=""/>
        <dsp:cNvSpPr/>
      </dsp:nvSpPr>
      <dsp:spPr>
        <a:xfrm>
          <a:off x="3357562" y="2214562"/>
          <a:ext cx="2428875" cy="2428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kern="1200" dirty="0">
              <a:solidFill>
                <a:srgbClr val="C00000"/>
              </a:solidFill>
            </a:rPr>
            <a:t>Augstāka dzīves kvalitāte</a:t>
          </a:r>
          <a:endParaRPr lang="en-GB" sz="2000" kern="1200" dirty="0">
            <a:solidFill>
              <a:srgbClr val="C00000"/>
            </a:solidFill>
          </a:endParaRPr>
        </a:p>
      </dsp:txBody>
      <dsp:txXfrm>
        <a:off x="3713263" y="2570263"/>
        <a:ext cx="1717473" cy="1717473"/>
      </dsp:txXfrm>
    </dsp:sp>
    <dsp:sp modelId="{1F335A85-3556-4D4D-A6B6-5DD59E17DB45}">
      <dsp:nvSpPr>
        <dsp:cNvPr id="0" name=""/>
        <dsp:cNvSpPr/>
      </dsp:nvSpPr>
      <dsp:spPr>
        <a:xfrm>
          <a:off x="3721893" y="11"/>
          <a:ext cx="1700212" cy="17002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C00000"/>
              </a:solidFill>
            </a:rPr>
            <a:t>Produktivitāte</a:t>
          </a:r>
          <a:endParaRPr lang="en-GB" sz="1600" kern="1200" dirty="0">
            <a:solidFill>
              <a:srgbClr val="C00000"/>
            </a:solidFill>
          </a:endParaRPr>
        </a:p>
      </dsp:txBody>
      <dsp:txXfrm>
        <a:off x="3970883" y="249001"/>
        <a:ext cx="1202232" cy="1202232"/>
      </dsp:txXfrm>
    </dsp:sp>
    <dsp:sp modelId="{AD090F3F-A4B6-470B-B8B0-D8FE58151FF2}">
      <dsp:nvSpPr>
        <dsp:cNvPr id="0" name=""/>
        <dsp:cNvSpPr/>
      </dsp:nvSpPr>
      <dsp:spPr>
        <a:xfrm>
          <a:off x="6228191" y="2492891"/>
          <a:ext cx="1700212" cy="17002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C00000"/>
              </a:solidFill>
            </a:rPr>
            <a:t>Lielāki ienākumi</a:t>
          </a:r>
          <a:endParaRPr lang="en-GB" sz="1600" kern="1200" dirty="0">
            <a:solidFill>
              <a:srgbClr val="C00000"/>
            </a:solidFill>
          </a:endParaRPr>
        </a:p>
      </dsp:txBody>
      <dsp:txXfrm>
        <a:off x="6477181" y="2741881"/>
        <a:ext cx="1202232" cy="1202232"/>
      </dsp:txXfrm>
    </dsp:sp>
    <dsp:sp modelId="{3343D400-842F-4876-975D-158FB257C464}">
      <dsp:nvSpPr>
        <dsp:cNvPr id="0" name=""/>
        <dsp:cNvSpPr/>
      </dsp:nvSpPr>
      <dsp:spPr>
        <a:xfrm>
          <a:off x="3721893" y="5156229"/>
          <a:ext cx="1700212" cy="17002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C00000"/>
              </a:solidFill>
            </a:rPr>
            <a:t>Lielāki uzkrājumi</a:t>
          </a:r>
          <a:endParaRPr lang="en-GB" sz="1600" kern="1200" dirty="0">
            <a:solidFill>
              <a:srgbClr val="C00000"/>
            </a:solidFill>
          </a:endParaRPr>
        </a:p>
      </dsp:txBody>
      <dsp:txXfrm>
        <a:off x="3970883" y="5405219"/>
        <a:ext cx="1202232" cy="1202232"/>
      </dsp:txXfrm>
    </dsp:sp>
    <dsp:sp modelId="{273E7154-B4C8-4B24-813E-10D9018111AD}">
      <dsp:nvSpPr>
        <dsp:cNvPr id="0" name=""/>
        <dsp:cNvSpPr/>
      </dsp:nvSpPr>
      <dsp:spPr>
        <a:xfrm>
          <a:off x="1144558" y="2578893"/>
          <a:ext cx="1700212" cy="17002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C00000"/>
              </a:solidFill>
            </a:rPr>
            <a:t>Lielākas investīcijas </a:t>
          </a:r>
          <a:endParaRPr lang="en-GB" sz="1600" kern="1200" dirty="0">
            <a:solidFill>
              <a:srgbClr val="C00000"/>
            </a:solidFill>
          </a:endParaRPr>
        </a:p>
      </dsp:txBody>
      <dsp:txXfrm>
        <a:off x="1393548" y="2827883"/>
        <a:ext cx="1202232" cy="120223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4D5FD3E-0987-784C-BBA2-915CCF7ACFB8}" type="datetimeFigureOut">
              <a:rPr lang="en-US" smtClean="0"/>
              <a:t>4/23/2020</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5AFB92A-966B-B543-96DD-BFFE71358E16}" type="slidenum">
              <a:rPr lang="en-US" smtClean="0"/>
              <a:t>‹#›</a:t>
            </a:fld>
            <a:endParaRPr lang="en-US"/>
          </a:p>
        </p:txBody>
      </p:sp>
    </p:spTree>
    <p:extLst>
      <p:ext uri="{BB962C8B-B14F-4D97-AF65-F5344CB8AC3E}">
        <p14:creationId xmlns:p14="http://schemas.microsoft.com/office/powerpoint/2010/main" val="38859356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A771E6B-473D-3148-B017-9AD633DF7182}" type="datetimeFigureOut">
              <a:rPr lang="en-US" smtClean="0"/>
              <a:t>4/23/2020</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08DF0BD6-A0B7-3C40-A17C-6D9FCA911B42}" type="slidenum">
              <a:rPr lang="en-US" smtClean="0"/>
              <a:t>‹#›</a:t>
            </a:fld>
            <a:endParaRPr lang="en-US"/>
          </a:p>
        </p:txBody>
      </p:sp>
    </p:spTree>
    <p:extLst>
      <p:ext uri="{BB962C8B-B14F-4D97-AF65-F5344CB8AC3E}">
        <p14:creationId xmlns:p14="http://schemas.microsoft.com/office/powerpoint/2010/main" val="26876208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a:extLst>
              <a:ext uri="{FF2B5EF4-FFF2-40B4-BE49-F238E27FC236}">
                <a16:creationId xmlns:a16="http://schemas.microsoft.com/office/drawing/2014/main" id="{DF108E03-F231-42D9-8D75-87CA42A43CE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7024C905-0156-474F-A1F5-574123D5C3B1}" type="slidenum">
              <a:rPr lang="en-US" altLang="lv-LV">
                <a:solidFill>
                  <a:srgbClr val="000000"/>
                </a:solidFill>
                <a:latin typeface="Calibri" panose="020F0502020204030204" pitchFamily="34" charset="0"/>
              </a:rPr>
              <a:pPr>
                <a:buClrTx/>
                <a:buFontTx/>
                <a:buNone/>
              </a:pPr>
              <a:t>3</a:t>
            </a:fld>
            <a:endParaRPr lang="en-US" altLang="lv-LV">
              <a:solidFill>
                <a:srgbClr val="000000"/>
              </a:solidFill>
              <a:latin typeface="Calibri" panose="020F0502020204030204" pitchFamily="34" charset="0"/>
            </a:endParaRPr>
          </a:p>
        </p:txBody>
      </p:sp>
      <p:sp>
        <p:nvSpPr>
          <p:cNvPr id="8195" name="Rectangle 1">
            <a:extLst>
              <a:ext uri="{FF2B5EF4-FFF2-40B4-BE49-F238E27FC236}">
                <a16:creationId xmlns:a16="http://schemas.microsoft.com/office/drawing/2014/main" id="{92B0CBCF-B03C-4D50-BD04-158D13697A78}"/>
              </a:ext>
            </a:extLst>
          </p:cNvPr>
          <p:cNvSpPr txBox="1">
            <a:spLocks noChangeArrowheads="1" noTextEdit="1"/>
          </p:cNvSpPr>
          <p:nvPr>
            <p:ph type="sldImg"/>
          </p:nvPr>
        </p:nvSpPr>
        <p:spPr>
          <a:xfrm>
            <a:off x="1182688" y="687388"/>
            <a:ext cx="4584700" cy="34385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064A865C-4468-4EE7-8F45-D3E83D35D50B}"/>
              </a:ext>
            </a:extLst>
          </p:cNvPr>
          <p:cNvSpPr txBox="1">
            <a:spLocks noChangeArrowheads="1"/>
          </p:cNvSpPr>
          <p:nvPr>
            <p:ph type="body" idx="1"/>
          </p:nvPr>
        </p:nvSpPr>
        <p:spPr>
          <a:xfrm>
            <a:off x="695325" y="4354513"/>
            <a:ext cx="5559425" cy="412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v-LV" altLang="lv-LV"/>
          </a:p>
        </p:txBody>
      </p:sp>
      <p:sp>
        <p:nvSpPr>
          <p:cNvPr id="8197" name="Text Box 3">
            <a:extLst>
              <a:ext uri="{FF2B5EF4-FFF2-40B4-BE49-F238E27FC236}">
                <a16:creationId xmlns:a16="http://schemas.microsoft.com/office/drawing/2014/main" id="{1CA43BE0-C8E5-4BC2-B6E3-1AE306A11E43}"/>
              </a:ext>
            </a:extLst>
          </p:cNvPr>
          <p:cNvSpPr txBox="1">
            <a:spLocks noChangeArrowheads="1"/>
          </p:cNvSpPr>
          <p:nvPr/>
        </p:nvSpPr>
        <p:spPr bwMode="auto">
          <a:xfrm>
            <a:off x="3937000" y="8707438"/>
            <a:ext cx="3011488"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1F883BF3-CDCB-43DE-81C9-6507F8FDD512}" type="slidenum">
              <a:rPr lang="en-GB" altLang="lv-LV" sz="1200">
                <a:solidFill>
                  <a:srgbClr val="000000"/>
                </a:solidFill>
                <a:latin typeface="Calibri" panose="020F0502020204030204" pitchFamily="34" charset="0"/>
              </a:rPr>
              <a:pPr algn="r" eaLnBrk="1" hangingPunct="1">
                <a:buClrTx/>
                <a:buFontTx/>
                <a:buNone/>
              </a:pPr>
              <a:t>3</a:t>
            </a:fld>
            <a:endParaRPr lang="en-GB" altLang="lv-LV"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40207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8538" y="730250"/>
            <a:ext cx="4860925" cy="3646488"/>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ADAE5DBD-DD32-4899-8C96-C78E6CD8DB07}" type="slidenum">
              <a:rPr lang="lv-LV" smtClean="0"/>
              <a:t>4</a:t>
            </a:fld>
            <a:endParaRPr lang="lv-LV"/>
          </a:p>
        </p:txBody>
      </p:sp>
    </p:spTree>
    <p:extLst>
      <p:ext uri="{BB962C8B-B14F-4D97-AF65-F5344CB8AC3E}">
        <p14:creationId xmlns:p14="http://schemas.microsoft.com/office/powerpoint/2010/main" val="247626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98;p4:notes">
            <a:extLst>
              <a:ext uri="{FF2B5EF4-FFF2-40B4-BE49-F238E27FC236}">
                <a16:creationId xmlns:a16="http://schemas.microsoft.com/office/drawing/2014/main" id="{AE4E413F-E88E-465E-801F-B49E5F77D10A}"/>
              </a:ext>
            </a:extLst>
          </p:cNvPr>
          <p:cNvSpPr>
            <a:spLocks noGrp="1" noChangeArrowheads="1"/>
          </p:cNvSpPr>
          <p:nvPr>
            <p:ph type="body" idx="1"/>
          </p:nvPr>
        </p:nvSpPr>
        <p:spPr>
          <a:xfrm>
            <a:off x="695325" y="4248150"/>
            <a:ext cx="5565775" cy="402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lv-LV" altLang="lv-LV">
              <a:latin typeface="Calibri" panose="020F0502020204030204" pitchFamily="34" charset="0"/>
              <a:ea typeface="ＭＳ Ｐゴシック" panose="020B0600070205080204" pitchFamily="34" charset="-128"/>
            </a:endParaRPr>
          </a:p>
        </p:txBody>
      </p:sp>
      <p:sp>
        <p:nvSpPr>
          <p:cNvPr id="26627" name="Google Shape;99;p4:notes">
            <a:extLst>
              <a:ext uri="{FF2B5EF4-FFF2-40B4-BE49-F238E27FC236}">
                <a16:creationId xmlns:a16="http://schemas.microsoft.com/office/drawing/2014/main" id="{7664DC6F-C7E1-4494-BEC0-B0EA4E5D84A2}"/>
              </a:ext>
            </a:extLst>
          </p:cNvPr>
          <p:cNvSpPr>
            <a:spLocks noGrp="1" noRot="1" noChangeAspect="1" noTextEdit="1"/>
          </p:cNvSpPr>
          <p:nvPr>
            <p:ph type="sldImg" idx="2"/>
          </p:nvPr>
        </p:nvSpPr>
        <p:spPr>
          <a:xfrm>
            <a:off x="1241425" y="669925"/>
            <a:ext cx="4473575" cy="335438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53707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840A700C-8A2F-DF4D-A4C7-AE2E58794DF6}" type="datetime1">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839AF-6719-A344-A16A-A95164376689}" type="slidenum">
              <a:rPr lang="en-US" smtClean="0"/>
              <a:t>‹#›</a:t>
            </a:fld>
            <a:endParaRPr lang="en-US"/>
          </a:p>
        </p:txBody>
      </p:sp>
    </p:spTree>
    <p:extLst>
      <p:ext uri="{BB962C8B-B14F-4D97-AF65-F5344CB8AC3E}">
        <p14:creationId xmlns:p14="http://schemas.microsoft.com/office/powerpoint/2010/main" val="423397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7F269AE0-C9FE-0749-9067-FB3DA7536ECA}" type="datetime1">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839AF-6719-A344-A16A-A95164376689}" type="slidenum">
              <a:rPr lang="en-US" smtClean="0"/>
              <a:t>‹#›</a:t>
            </a:fld>
            <a:endParaRPr lang="en-US"/>
          </a:p>
        </p:txBody>
      </p:sp>
    </p:spTree>
    <p:extLst>
      <p:ext uri="{BB962C8B-B14F-4D97-AF65-F5344CB8AC3E}">
        <p14:creationId xmlns:p14="http://schemas.microsoft.com/office/powerpoint/2010/main" val="377546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E6C94869-ECF6-DF4D-BA4F-38D14528DEF6}" type="datetime1">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839AF-6719-A344-A16A-A95164376689}" type="slidenum">
              <a:rPr lang="en-US" smtClean="0"/>
              <a:t>‹#›</a:t>
            </a:fld>
            <a:endParaRPr lang="en-US"/>
          </a:p>
        </p:txBody>
      </p:sp>
    </p:spTree>
    <p:extLst>
      <p:ext uri="{BB962C8B-B14F-4D97-AF65-F5344CB8AC3E}">
        <p14:creationId xmlns:p14="http://schemas.microsoft.com/office/powerpoint/2010/main" val="287053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6799AFD-A446-E941-87B6-17760CEA2FD7}" type="datetime1">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839AF-6719-A344-A16A-A95164376689}" type="slidenum">
              <a:rPr lang="en-US" smtClean="0"/>
              <a:t>‹#›</a:t>
            </a:fld>
            <a:endParaRPr lang="en-US"/>
          </a:p>
        </p:txBody>
      </p:sp>
    </p:spTree>
    <p:extLst>
      <p:ext uri="{BB962C8B-B14F-4D97-AF65-F5344CB8AC3E}">
        <p14:creationId xmlns:p14="http://schemas.microsoft.com/office/powerpoint/2010/main" val="339051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64784411-43F7-4F4B-A28F-89B20A4F1985}" type="datetime1">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839AF-6719-A344-A16A-A95164376689}" type="slidenum">
              <a:rPr lang="en-US" smtClean="0"/>
              <a:t>‹#›</a:t>
            </a:fld>
            <a:endParaRPr lang="en-US"/>
          </a:p>
        </p:txBody>
      </p:sp>
    </p:spTree>
    <p:extLst>
      <p:ext uri="{BB962C8B-B14F-4D97-AF65-F5344CB8AC3E}">
        <p14:creationId xmlns:p14="http://schemas.microsoft.com/office/powerpoint/2010/main" val="359217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F6A330A6-20EF-1D43-80D8-242013B32E07}" type="datetime1">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839AF-6719-A344-A16A-A95164376689}" type="slidenum">
              <a:rPr lang="en-US" smtClean="0"/>
              <a:t>‹#›</a:t>
            </a:fld>
            <a:endParaRPr lang="en-US"/>
          </a:p>
        </p:txBody>
      </p:sp>
    </p:spTree>
    <p:extLst>
      <p:ext uri="{BB962C8B-B14F-4D97-AF65-F5344CB8AC3E}">
        <p14:creationId xmlns:p14="http://schemas.microsoft.com/office/powerpoint/2010/main" val="264030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1ADEF1EC-4E9D-274A-8D4E-913DCA99198C}" type="datetime1">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839AF-6719-A344-A16A-A95164376689}" type="slidenum">
              <a:rPr lang="en-US" smtClean="0"/>
              <a:t>‹#›</a:t>
            </a:fld>
            <a:endParaRPr lang="en-US"/>
          </a:p>
        </p:txBody>
      </p:sp>
    </p:spTree>
    <p:extLst>
      <p:ext uri="{BB962C8B-B14F-4D97-AF65-F5344CB8AC3E}">
        <p14:creationId xmlns:p14="http://schemas.microsoft.com/office/powerpoint/2010/main" val="376508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2A02044D-06E0-C94D-8D7B-006B84896433}" type="datetime1">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839AF-6719-A344-A16A-A95164376689}" type="slidenum">
              <a:rPr lang="en-US" smtClean="0"/>
              <a:t>‹#›</a:t>
            </a:fld>
            <a:endParaRPr lang="en-US"/>
          </a:p>
        </p:txBody>
      </p:sp>
    </p:spTree>
    <p:extLst>
      <p:ext uri="{BB962C8B-B14F-4D97-AF65-F5344CB8AC3E}">
        <p14:creationId xmlns:p14="http://schemas.microsoft.com/office/powerpoint/2010/main" val="128101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482C6-B4C1-F246-A514-960C3F255CB4}" type="datetime1">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839AF-6719-A344-A16A-A95164376689}" type="slidenum">
              <a:rPr lang="en-US" smtClean="0"/>
              <a:t>‹#›</a:t>
            </a:fld>
            <a:endParaRPr lang="en-US"/>
          </a:p>
        </p:txBody>
      </p:sp>
    </p:spTree>
    <p:extLst>
      <p:ext uri="{BB962C8B-B14F-4D97-AF65-F5344CB8AC3E}">
        <p14:creationId xmlns:p14="http://schemas.microsoft.com/office/powerpoint/2010/main" val="225531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BE0D03BD-EA82-8046-B36E-51E6C2EC9F29}" type="datetime1">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839AF-6719-A344-A16A-A95164376689}" type="slidenum">
              <a:rPr lang="en-US" smtClean="0"/>
              <a:t>‹#›</a:t>
            </a:fld>
            <a:endParaRPr lang="en-US"/>
          </a:p>
        </p:txBody>
      </p:sp>
    </p:spTree>
    <p:extLst>
      <p:ext uri="{BB962C8B-B14F-4D97-AF65-F5344CB8AC3E}">
        <p14:creationId xmlns:p14="http://schemas.microsoft.com/office/powerpoint/2010/main" val="57058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0EF75C37-AA3B-FE46-BD67-F8FA21CF70FF}" type="datetime1">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839AF-6719-A344-A16A-A95164376689}" type="slidenum">
              <a:rPr lang="en-US" smtClean="0"/>
              <a:t>‹#›</a:t>
            </a:fld>
            <a:endParaRPr lang="en-US"/>
          </a:p>
        </p:txBody>
      </p:sp>
    </p:spTree>
    <p:extLst>
      <p:ext uri="{BB962C8B-B14F-4D97-AF65-F5344CB8AC3E}">
        <p14:creationId xmlns:p14="http://schemas.microsoft.com/office/powerpoint/2010/main" val="55310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70DA8-6324-724E-B6D9-FE239E0FC833}" type="datetime1">
              <a:rPr lang="en-US" smtClean="0"/>
              <a:t>4/23/2020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839AF-6719-A344-A16A-A95164376689}" type="slidenum">
              <a:rPr lang="en-US" smtClean="0"/>
              <a:t>‹#›</a:t>
            </a:fld>
            <a:endParaRPr lang="en-US"/>
          </a:p>
        </p:txBody>
      </p:sp>
    </p:spTree>
    <p:extLst>
      <p:ext uri="{BB962C8B-B14F-4D97-AF65-F5344CB8AC3E}">
        <p14:creationId xmlns:p14="http://schemas.microsoft.com/office/powerpoint/2010/main" val="1188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lo.org/dyn/normlex/en/f?p=NORMLEXPUB:12100:0::NO::P12100_ILO_CODE:R205" TargetMode="External"/><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5097" y="3129705"/>
            <a:ext cx="6342861" cy="1906192"/>
          </a:xfrm>
        </p:spPr>
        <p:txBody>
          <a:bodyPr>
            <a:noAutofit/>
          </a:bodyPr>
          <a:lstStyle/>
          <a:p>
            <a:pPr algn="l"/>
            <a:r>
              <a:rPr lang="en-US" altLang="lv-LV" b="1" dirty="0" err="1">
                <a:solidFill>
                  <a:srgbClr val="C00000"/>
                </a:solidFill>
                <a:latin typeface="Times New Roman" panose="02020603050405020304" pitchFamily="18" charset="0"/>
                <a:ea typeface="ＭＳ Ｐゴシック" panose="020B0600070205080204" pitchFamily="34" charset="-128"/>
              </a:rPr>
              <a:t>Sociālā</a:t>
            </a:r>
            <a:r>
              <a:rPr lang="en-US" altLang="lv-LV" b="1" dirty="0">
                <a:solidFill>
                  <a:srgbClr val="C00000"/>
                </a:solidFill>
                <a:latin typeface="Times New Roman" panose="02020603050405020304" pitchFamily="18" charset="0"/>
                <a:ea typeface="ＭＳ Ｐゴシック" panose="020B0600070205080204" pitchFamily="34" charset="-128"/>
              </a:rPr>
              <a:t> </a:t>
            </a:r>
            <a:r>
              <a:rPr lang="en-US" altLang="lv-LV" b="1" dirty="0" err="1">
                <a:solidFill>
                  <a:srgbClr val="C00000"/>
                </a:solidFill>
                <a:latin typeface="Times New Roman" panose="02020603050405020304" pitchFamily="18" charset="0"/>
                <a:ea typeface="ＭＳ Ｐゴシック" panose="020B0600070205080204" pitchFamily="34" charset="-128"/>
              </a:rPr>
              <a:t>dialoga</a:t>
            </a:r>
            <a:r>
              <a:rPr lang="en-US" altLang="lv-LV" b="1" dirty="0">
                <a:solidFill>
                  <a:srgbClr val="C00000"/>
                </a:solidFill>
                <a:latin typeface="Times New Roman" panose="02020603050405020304" pitchFamily="18" charset="0"/>
                <a:ea typeface="ＭＳ Ｐゴシック" panose="020B0600070205080204" pitchFamily="34" charset="-128"/>
              </a:rPr>
              <a:t> </a:t>
            </a:r>
            <a:r>
              <a:rPr lang="en-US" altLang="lv-LV" b="1" dirty="0" err="1">
                <a:solidFill>
                  <a:srgbClr val="C00000"/>
                </a:solidFill>
                <a:latin typeface="Times New Roman" panose="02020603050405020304" pitchFamily="18" charset="0"/>
                <a:ea typeface="ＭＳ Ｐゴシック" panose="020B0600070205080204" pitchFamily="34" charset="-128"/>
              </a:rPr>
              <a:t>loma</a:t>
            </a:r>
            <a:r>
              <a:rPr lang="en-US" altLang="lv-LV" b="1" dirty="0">
                <a:solidFill>
                  <a:srgbClr val="C00000"/>
                </a:solidFill>
                <a:latin typeface="Times New Roman" panose="02020603050405020304" pitchFamily="18" charset="0"/>
                <a:ea typeface="ＭＳ Ｐゴシック" panose="020B0600070205080204" pitchFamily="34" charset="-128"/>
              </a:rPr>
              <a:t> </a:t>
            </a:r>
            <a:r>
              <a:rPr lang="en-US" altLang="lv-LV" b="1" dirty="0" err="1">
                <a:solidFill>
                  <a:srgbClr val="C00000"/>
                </a:solidFill>
                <a:latin typeface="Times New Roman" panose="02020603050405020304" pitchFamily="18" charset="0"/>
                <a:ea typeface="ＭＳ Ｐゴシック" panose="020B0600070205080204" pitchFamily="34" charset="-128"/>
              </a:rPr>
              <a:t>cienīga</a:t>
            </a:r>
            <a:r>
              <a:rPr lang="en-US" altLang="lv-LV" b="1" dirty="0">
                <a:solidFill>
                  <a:srgbClr val="C00000"/>
                </a:solidFill>
                <a:latin typeface="Times New Roman" panose="02020603050405020304" pitchFamily="18" charset="0"/>
                <a:ea typeface="ＭＳ Ｐゴシック" panose="020B0600070205080204" pitchFamily="34" charset="-128"/>
              </a:rPr>
              <a:t> </a:t>
            </a:r>
            <a:r>
              <a:rPr lang="en-US" altLang="lv-LV" b="1" dirty="0" err="1">
                <a:solidFill>
                  <a:srgbClr val="C00000"/>
                </a:solidFill>
                <a:latin typeface="Times New Roman" panose="02020603050405020304" pitchFamily="18" charset="0"/>
                <a:ea typeface="ＭＳ Ｐゴシック" panose="020B0600070205080204" pitchFamily="34" charset="-128"/>
              </a:rPr>
              <a:t>darba</a:t>
            </a:r>
            <a:r>
              <a:rPr lang="en-US" altLang="lv-LV" b="1" dirty="0">
                <a:solidFill>
                  <a:srgbClr val="C00000"/>
                </a:solidFill>
                <a:latin typeface="Times New Roman" panose="02020603050405020304" pitchFamily="18" charset="0"/>
                <a:ea typeface="ＭＳ Ｐゴシック" panose="020B0600070205080204" pitchFamily="34" charset="-128"/>
              </a:rPr>
              <a:t> </a:t>
            </a:r>
            <a:r>
              <a:rPr lang="en-US" altLang="lv-LV" b="1" dirty="0" err="1">
                <a:solidFill>
                  <a:srgbClr val="C00000"/>
                </a:solidFill>
                <a:latin typeface="Times New Roman" panose="02020603050405020304" pitchFamily="18" charset="0"/>
                <a:ea typeface="ＭＳ Ｐゴシック" panose="020B0600070205080204" pitchFamily="34" charset="-128"/>
              </a:rPr>
              <a:t>principu</a:t>
            </a:r>
            <a:r>
              <a:rPr lang="en-US" altLang="lv-LV" b="1" dirty="0">
                <a:solidFill>
                  <a:srgbClr val="C00000"/>
                </a:solidFill>
                <a:latin typeface="Times New Roman" panose="02020603050405020304" pitchFamily="18" charset="0"/>
                <a:ea typeface="ＭＳ Ｐゴシック" panose="020B0600070205080204" pitchFamily="34" charset="-128"/>
              </a:rPr>
              <a:t> </a:t>
            </a:r>
            <a:r>
              <a:rPr lang="en-US" altLang="lv-LV" b="1" dirty="0" err="1">
                <a:solidFill>
                  <a:srgbClr val="C00000"/>
                </a:solidFill>
                <a:latin typeface="Times New Roman" panose="02020603050405020304" pitchFamily="18" charset="0"/>
                <a:ea typeface="ＭＳ Ｐゴシック" panose="020B0600070205080204" pitchFamily="34" charset="-128"/>
              </a:rPr>
              <a:t>ievērošanā</a:t>
            </a:r>
            <a:r>
              <a:rPr lang="en-US" altLang="lv-LV" b="1" dirty="0">
                <a:solidFill>
                  <a:srgbClr val="C00000"/>
                </a:solidFill>
                <a:latin typeface="Times New Roman" panose="02020603050405020304" pitchFamily="18" charset="0"/>
                <a:ea typeface="ＭＳ Ｐゴシック" panose="020B0600070205080204" pitchFamily="34" charset="-128"/>
              </a:rPr>
              <a:t> </a:t>
            </a:r>
            <a:r>
              <a:rPr lang="en-US" altLang="lv-LV" b="1" dirty="0" err="1">
                <a:solidFill>
                  <a:srgbClr val="C00000"/>
                </a:solidFill>
                <a:latin typeface="Times New Roman" panose="02020603050405020304" pitchFamily="18" charset="0"/>
                <a:ea typeface="ＭＳ Ｐゴシック" panose="020B0600070205080204" pitchFamily="34" charset="-128"/>
              </a:rPr>
              <a:t>Eiropā</a:t>
            </a:r>
            <a:endParaRPr lang="lv-LV" sz="3900" b="1" dirty="0">
              <a:solidFill>
                <a:srgbClr val="C00000"/>
              </a:solidFill>
              <a:latin typeface="Myriad Pro"/>
              <a:cs typeface="Myriad Pro"/>
            </a:endParaRPr>
          </a:p>
        </p:txBody>
      </p:sp>
      <p:cxnSp>
        <p:nvCxnSpPr>
          <p:cNvPr id="4" name="Straight Connector 3"/>
          <p:cNvCxnSpPr/>
          <p:nvPr/>
        </p:nvCxnSpPr>
        <p:spPr>
          <a:xfrm>
            <a:off x="3888793" y="5182209"/>
            <a:ext cx="1405371" cy="0"/>
          </a:xfrm>
          <a:prstGeom prst="line">
            <a:avLst/>
          </a:prstGeom>
          <a:ln>
            <a:solidFill>
              <a:srgbClr val="EFEBE1"/>
            </a:solidFill>
          </a:ln>
          <a:effectLst/>
        </p:spPr>
        <p:style>
          <a:lnRef idx="2">
            <a:schemeClr val="accent1"/>
          </a:lnRef>
          <a:fillRef idx="0">
            <a:schemeClr val="accent1"/>
          </a:fillRef>
          <a:effectRef idx="1">
            <a:schemeClr val="accent1"/>
          </a:effectRef>
          <a:fontRef idx="minor">
            <a:schemeClr val="tx1"/>
          </a:fontRef>
        </p:style>
      </p:cxnSp>
      <p:pic>
        <p:nvPicPr>
          <p:cNvPr id="6" name="Picture 5" descr="bulet_bultin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38" y="5468171"/>
            <a:ext cx="240800" cy="268233"/>
          </a:xfrm>
          <a:prstGeom prst="rect">
            <a:avLst/>
          </a:prstGeom>
        </p:spPr>
      </p:pic>
      <p:pic>
        <p:nvPicPr>
          <p:cNvPr id="8" name="Picture 7" descr="logo zals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602" y="3752649"/>
            <a:ext cx="1612446" cy="1429560"/>
          </a:xfrm>
          <a:prstGeom prst="rect">
            <a:avLst/>
          </a:prstGeom>
        </p:spPr>
      </p:pic>
      <p:pic>
        <p:nvPicPr>
          <p:cNvPr id="9" name="Picture 8" descr="tristuri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958" y="6124583"/>
            <a:ext cx="1920304" cy="746785"/>
          </a:xfrm>
          <a:prstGeom prst="rect">
            <a:avLst/>
          </a:prstGeom>
        </p:spPr>
      </p:pic>
      <p:sp>
        <p:nvSpPr>
          <p:cNvPr id="10" name="Subtitle 2"/>
          <p:cNvSpPr txBox="1">
            <a:spLocks/>
          </p:cNvSpPr>
          <p:nvPr/>
        </p:nvSpPr>
        <p:spPr>
          <a:xfrm>
            <a:off x="1583703" y="5396964"/>
            <a:ext cx="4298622" cy="10509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3" algn="just"/>
            <a:r>
              <a:rPr lang="en-US" altLang="lv-LV" sz="1400" dirty="0" err="1">
                <a:solidFill>
                  <a:schemeClr val="tx1"/>
                </a:solidFill>
                <a:ea typeface="ＭＳ Ｐゴシック" panose="020B0600070205080204" pitchFamily="34" charset="-128"/>
              </a:rPr>
              <a:t>Rīgā</a:t>
            </a:r>
            <a:r>
              <a:rPr lang="en-US" altLang="lv-LV" sz="1400" dirty="0">
                <a:solidFill>
                  <a:schemeClr val="tx1"/>
                </a:solidFill>
                <a:ea typeface="ＭＳ Ｐゴシック" panose="020B0600070205080204" pitchFamily="34" charset="-128"/>
              </a:rPr>
              <a:t>, </a:t>
            </a:r>
            <a:r>
              <a:rPr lang="lv-LV" altLang="lv-LV" sz="1400" dirty="0">
                <a:solidFill>
                  <a:schemeClr val="tx1"/>
                </a:solidFill>
                <a:latin typeface="Times New Roman" panose="02020603050405020304" pitchFamily="18" charset="0"/>
                <a:ea typeface="ＭＳ Ｐゴシック" panose="020B0600070205080204" pitchFamily="34" charset="-128"/>
              </a:rPr>
              <a:t>20</a:t>
            </a:r>
            <a:r>
              <a:rPr lang="en-US" altLang="lv-LV" sz="1400" dirty="0">
                <a:solidFill>
                  <a:schemeClr val="tx1"/>
                </a:solidFill>
                <a:latin typeface="Times New Roman" panose="02020603050405020304" pitchFamily="18" charset="0"/>
                <a:ea typeface="ＭＳ Ｐゴシック" panose="020B0600070205080204" pitchFamily="34" charset="-128"/>
              </a:rPr>
              <a:t>20</a:t>
            </a:r>
            <a:r>
              <a:rPr lang="lv-LV" altLang="lv-LV" sz="1400" dirty="0">
                <a:solidFill>
                  <a:schemeClr val="tx1"/>
                </a:solidFill>
                <a:latin typeface="Times New Roman" panose="02020603050405020304" pitchFamily="18" charset="0"/>
                <a:ea typeface="ＭＳ Ｐゴシック" panose="020B0600070205080204" pitchFamily="34" charset="-128"/>
              </a:rPr>
              <a:t>.gada </a:t>
            </a:r>
            <a:r>
              <a:rPr lang="en-US" altLang="lv-LV" sz="1400" dirty="0">
                <a:solidFill>
                  <a:schemeClr val="tx1"/>
                </a:solidFill>
                <a:latin typeface="Times New Roman" panose="02020603050405020304" pitchFamily="18" charset="0"/>
                <a:ea typeface="ＭＳ Ｐゴシック" panose="020B0600070205080204" pitchFamily="34" charset="-128"/>
              </a:rPr>
              <a:t>23</a:t>
            </a:r>
            <a:r>
              <a:rPr lang="lv-LV" altLang="lv-LV" sz="1400" dirty="0">
                <a:solidFill>
                  <a:schemeClr val="tx1"/>
                </a:solidFill>
                <a:latin typeface="Times New Roman" panose="02020603050405020304" pitchFamily="18" charset="0"/>
                <a:ea typeface="ＭＳ Ｐゴシック" panose="020B0600070205080204" pitchFamily="34" charset="-128"/>
              </a:rPr>
              <a:t>.</a:t>
            </a:r>
            <a:r>
              <a:rPr lang="en-US" altLang="lv-LV" sz="1400" dirty="0" err="1">
                <a:solidFill>
                  <a:schemeClr val="tx1"/>
                </a:solidFill>
                <a:latin typeface="Times New Roman" panose="02020603050405020304" pitchFamily="18" charset="0"/>
                <a:ea typeface="ＭＳ Ｐゴシック" panose="020B0600070205080204" pitchFamily="34" charset="-128"/>
              </a:rPr>
              <a:t>aprīlī</a:t>
            </a:r>
            <a:r>
              <a:rPr lang="en-US" altLang="lv-LV" sz="1400" dirty="0">
                <a:solidFill>
                  <a:schemeClr val="tx1"/>
                </a:solidFill>
                <a:latin typeface="Times New Roman" panose="02020603050405020304" pitchFamily="18" charset="0"/>
                <a:ea typeface="ＭＳ Ｐゴシック" panose="020B0600070205080204" pitchFamily="34" charset="-128"/>
              </a:rPr>
              <a:t>.</a:t>
            </a:r>
            <a:endParaRPr lang="lv-LV" altLang="lv-LV" sz="1400" dirty="0">
              <a:solidFill>
                <a:schemeClr val="tx1"/>
              </a:solidFill>
              <a:latin typeface="Times New Roman" panose="02020603050405020304" pitchFamily="18" charset="0"/>
              <a:ea typeface="ＭＳ Ｐゴシック" panose="020B0600070205080204" pitchFamily="34" charset="-128"/>
            </a:endParaRPr>
          </a:p>
          <a:p>
            <a:pPr lvl="3" algn="just"/>
            <a:r>
              <a:rPr lang="lv-LV" altLang="lv-LV" sz="1400" dirty="0">
                <a:solidFill>
                  <a:schemeClr val="tx1"/>
                </a:solidFill>
                <a:latin typeface="Times New Roman" panose="02020603050405020304" pitchFamily="18" charset="0"/>
                <a:ea typeface="ＭＳ Ｐゴシック" panose="020B0600070205080204" pitchFamily="34" charset="-128"/>
              </a:rPr>
              <a:t>	</a:t>
            </a:r>
            <a:r>
              <a:rPr lang="lv-LV" altLang="lv-LV" sz="1400" i="1" dirty="0">
                <a:solidFill>
                  <a:schemeClr val="tx1"/>
                </a:solidFill>
                <a:latin typeface="Times New Roman" panose="02020603050405020304" pitchFamily="18" charset="0"/>
                <a:ea typeface="ＭＳ Ｐゴシック" panose="020B0600070205080204" pitchFamily="34" charset="-128"/>
              </a:rPr>
              <a:t>Dr. iur.</a:t>
            </a:r>
            <a:r>
              <a:rPr lang="lv-LV" altLang="lv-LV" sz="1400" i="1" dirty="0">
                <a:solidFill>
                  <a:schemeClr val="tx1"/>
                </a:solidFill>
                <a:ea typeface="ＭＳ Ｐゴシック" panose="020B0600070205080204" pitchFamily="34" charset="-128"/>
              </a:rPr>
              <a:t> </a:t>
            </a:r>
            <a:r>
              <a:rPr lang="lv-LV" altLang="lv-LV" sz="1400" dirty="0">
                <a:solidFill>
                  <a:schemeClr val="tx1"/>
                </a:solidFill>
                <a:ea typeface="ＭＳ Ｐゴシック" panose="020B0600070205080204" pitchFamily="34" charset="-128"/>
              </a:rPr>
              <a:t>Irēna Liepiņa</a:t>
            </a:r>
          </a:p>
          <a:p>
            <a:pPr lvl="3" algn="just"/>
            <a:r>
              <a:rPr lang="lv-LV" altLang="lv-LV" sz="1400" dirty="0">
                <a:solidFill>
                  <a:schemeClr val="tx1"/>
                </a:solidFill>
                <a:ea typeface="ＭＳ Ｐゴシック" panose="020B0600070205080204" pitchFamily="34" charset="-128"/>
              </a:rPr>
              <a:t>	 LBAS priekšsēdētāja vietniece</a:t>
            </a:r>
            <a:endParaRPr lang="lv-LV" altLang="lv-LV" sz="1400" i="1" dirty="0">
              <a:solidFill>
                <a:schemeClr val="tx1"/>
              </a:solidFill>
              <a:latin typeface="Times New Roman" panose="02020603050405020304" pitchFamily="18" charset="0"/>
              <a:ea typeface="ＭＳ Ｐゴシック" panose="020B0600070205080204" pitchFamily="34" charset="-128"/>
            </a:endParaRPr>
          </a:p>
          <a:p>
            <a:pPr algn="l"/>
            <a:endParaRPr lang="en-US" sz="1600" dirty="0">
              <a:solidFill>
                <a:schemeClr val="tx1"/>
              </a:solidFill>
              <a:latin typeface="Myriad Pro"/>
              <a:cs typeface="Myriad Pro"/>
            </a:endParaRPr>
          </a:p>
        </p:txBody>
      </p:sp>
    </p:spTree>
    <p:extLst>
      <p:ext uri="{BB962C8B-B14F-4D97-AF65-F5344CB8AC3E}">
        <p14:creationId xmlns:p14="http://schemas.microsoft.com/office/powerpoint/2010/main" val="390629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01C9D7F-318C-4A6C-809B-F35C4EF10B7C}"/>
              </a:ext>
            </a:extLst>
          </p:cNvPr>
          <p:cNvSpPr>
            <a:spLocks noGrp="1" noChangeArrowheads="1"/>
          </p:cNvSpPr>
          <p:nvPr>
            <p:ph type="title"/>
          </p:nvPr>
        </p:nvSpPr>
        <p:spPr>
          <a:xfrm>
            <a:off x="685800" y="116632"/>
            <a:ext cx="7772400" cy="1635968"/>
          </a:xfrm>
        </p:spPr>
        <p:txBody>
          <a:bodyPr/>
          <a:lstStyle/>
          <a:p>
            <a:r>
              <a:rPr lang="lv-LV" altLang="lv-LV" sz="30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Koplīgumi un ģenerālvienošanās</a:t>
            </a:r>
          </a:p>
        </p:txBody>
      </p:sp>
      <p:sp>
        <p:nvSpPr>
          <p:cNvPr id="20483" name="Content Placeholder 5">
            <a:extLst>
              <a:ext uri="{FF2B5EF4-FFF2-40B4-BE49-F238E27FC236}">
                <a16:creationId xmlns:a16="http://schemas.microsoft.com/office/drawing/2014/main" id="{9BB51AE8-D034-43B6-BE14-C033C413F02D}"/>
              </a:ext>
            </a:extLst>
          </p:cNvPr>
          <p:cNvSpPr>
            <a:spLocks noGrp="1" noChangeArrowheads="1"/>
          </p:cNvSpPr>
          <p:nvPr>
            <p:ph idx="1"/>
          </p:nvPr>
        </p:nvSpPr>
        <p:spPr>
          <a:xfrm>
            <a:off x="685800" y="1484313"/>
            <a:ext cx="7772400" cy="4611687"/>
          </a:xfrm>
        </p:spPr>
        <p:txBody>
          <a:bodyPr/>
          <a:lstStyle/>
          <a:p>
            <a:r>
              <a:rPr lang="lv-LV" altLang="lv-LV" sz="1500" dirty="0">
                <a:solidFill>
                  <a:srgbClr val="333333"/>
                </a:solidFill>
                <a:latin typeface="Times New Roman" panose="02020603050405020304" pitchFamily="18" charset="0"/>
                <a:ea typeface="ＭＳ Ｐゴシック" panose="020B0600070205080204" pitchFamily="34" charset="-128"/>
                <a:cs typeface="Times New Roman" panose="02020603050405020304" pitchFamily="18" charset="0"/>
              </a:rPr>
              <a:t>2018. gada 06. decembrī Valsts administrācijas skolā, Raiņa bulvārī 4, Rīgā notika Latvijas Brīvo arodbiedrību savienības (LBAS) un Latvijas Darba devēju konfederācijas (LDDK) rīkota starptautiska konference par nozaru koplīgumiem un konkurētspēju, kā arī sociālo partneru organizāciju pieredzi Eiropā. Konferencē piedalījās Eiropā atzītākie eksperti sociālā dialoga jomā.</a:t>
            </a:r>
          </a:p>
          <a:p>
            <a:endParaRPr lang="lv-LV" altLang="lv-LV" sz="1500" dirty="0">
              <a:ea typeface="ＭＳ Ｐゴシック" panose="020B0600070205080204" pitchFamily="34" charset="-128"/>
            </a:endParaRPr>
          </a:p>
        </p:txBody>
      </p:sp>
      <p:pic>
        <p:nvPicPr>
          <p:cNvPr id="20484" name="Picture 2">
            <a:extLst>
              <a:ext uri="{FF2B5EF4-FFF2-40B4-BE49-F238E27FC236}">
                <a16:creationId xmlns:a16="http://schemas.microsoft.com/office/drawing/2014/main" id="{DF974DFD-53CD-4F50-9059-3F23F9228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717800"/>
            <a:ext cx="34099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
            <a:extLst>
              <a:ext uri="{FF2B5EF4-FFF2-40B4-BE49-F238E27FC236}">
                <a16:creationId xmlns:a16="http://schemas.microsoft.com/office/drawing/2014/main" id="{80B36143-4629-4A52-8B4C-892F81BEA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897438"/>
            <a:ext cx="292893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a:extLst>
              <a:ext uri="{FF2B5EF4-FFF2-40B4-BE49-F238E27FC236}">
                <a16:creationId xmlns:a16="http://schemas.microsoft.com/office/drawing/2014/main" id="{E828A842-96A2-4EBE-8EE9-AE801EF7B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850" y="2727325"/>
            <a:ext cx="337343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a:extLst>
              <a:ext uri="{FF2B5EF4-FFF2-40B4-BE49-F238E27FC236}">
                <a16:creationId xmlns:a16="http://schemas.microsoft.com/office/drawing/2014/main" id="{51DF77CB-A53C-4C38-B244-730A6F0541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8175" y="2774950"/>
            <a:ext cx="20240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44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0F85-E908-4937-B4CA-BB0426368F5B}"/>
              </a:ext>
            </a:extLst>
          </p:cNvPr>
          <p:cNvSpPr>
            <a:spLocks noGrp="1"/>
          </p:cNvSpPr>
          <p:nvPr>
            <p:ph type="title"/>
          </p:nvPr>
        </p:nvSpPr>
        <p:spPr>
          <a:xfrm>
            <a:off x="685800" y="116632"/>
            <a:ext cx="7772400" cy="1080120"/>
          </a:xfrm>
        </p:spPr>
        <p:txBody>
          <a:bodyPr/>
          <a:lstStyle/>
          <a:p>
            <a:r>
              <a:rPr lang="en-US" sz="4000" b="1" dirty="0" err="1">
                <a:solidFill>
                  <a:srgbClr val="C00000"/>
                </a:solidFill>
              </a:rPr>
              <a:t>Jauna</a:t>
            </a:r>
            <a:r>
              <a:rPr lang="en-US" sz="4000" b="1" dirty="0">
                <a:solidFill>
                  <a:srgbClr val="C00000"/>
                </a:solidFill>
              </a:rPr>
              <a:t> </a:t>
            </a:r>
            <a:r>
              <a:rPr lang="lv-LV" sz="4000" b="1" dirty="0">
                <a:solidFill>
                  <a:srgbClr val="C00000"/>
                </a:solidFill>
              </a:rPr>
              <a:t>ģ</a:t>
            </a:r>
            <a:r>
              <a:rPr lang="en-US" sz="4000" b="1" dirty="0" err="1">
                <a:solidFill>
                  <a:srgbClr val="C00000"/>
                </a:solidFill>
              </a:rPr>
              <a:t>enerālvienošanās</a:t>
            </a:r>
            <a:r>
              <a:rPr lang="en-US" sz="4000" b="1" dirty="0">
                <a:solidFill>
                  <a:srgbClr val="C00000"/>
                </a:solidFill>
              </a:rPr>
              <a:t> </a:t>
            </a:r>
            <a:r>
              <a:rPr lang="en-US" sz="4000" b="1" dirty="0" err="1">
                <a:solidFill>
                  <a:srgbClr val="C00000"/>
                </a:solidFill>
              </a:rPr>
              <a:t>Latvijā</a:t>
            </a:r>
            <a:endParaRPr lang="lv-LV" sz="4000" b="1" dirty="0">
              <a:solidFill>
                <a:srgbClr val="C00000"/>
              </a:solidFill>
            </a:endParaRPr>
          </a:p>
        </p:txBody>
      </p:sp>
      <p:sp>
        <p:nvSpPr>
          <p:cNvPr id="3" name="Content Placeholder 2">
            <a:extLst>
              <a:ext uri="{FF2B5EF4-FFF2-40B4-BE49-F238E27FC236}">
                <a16:creationId xmlns:a16="http://schemas.microsoft.com/office/drawing/2014/main" id="{A53F55BB-69C3-4104-A7F7-BD384718FD42}"/>
              </a:ext>
            </a:extLst>
          </p:cNvPr>
          <p:cNvSpPr>
            <a:spLocks noGrp="1"/>
          </p:cNvSpPr>
          <p:nvPr>
            <p:ph idx="1"/>
          </p:nvPr>
        </p:nvSpPr>
        <p:spPr>
          <a:xfrm>
            <a:off x="611560" y="1052736"/>
            <a:ext cx="7846640" cy="5043264"/>
          </a:xfrm>
        </p:spPr>
        <p:txBody>
          <a:bodyPr/>
          <a:lstStyle/>
          <a:p>
            <a:pPr marL="0" indent="0" algn="just">
              <a:buNone/>
            </a:pPr>
            <a:r>
              <a:rPr lang="lv-LV" sz="2400" dirty="0"/>
              <a:t>2020.gada martā </a:t>
            </a:r>
            <a:r>
              <a:rPr lang="en-US" sz="2400" dirty="0"/>
              <a:t>LBAS </a:t>
            </a:r>
            <a:r>
              <a:rPr lang="en-US" sz="2400" dirty="0" err="1"/>
              <a:t>dalīborganizācija</a:t>
            </a:r>
            <a:r>
              <a:rPr lang="en-US" sz="2400" dirty="0"/>
              <a:t> </a:t>
            </a:r>
            <a:r>
              <a:rPr lang="lv-LV" sz="2400" dirty="0"/>
              <a:t>Latvijas Sakaru darbinieku arodbiedrība un trīs darba devēju organizācijas</a:t>
            </a:r>
            <a:r>
              <a:rPr lang="en-US" sz="2400" dirty="0"/>
              <a:t> – LRB, LVRA un LTA</a:t>
            </a:r>
            <a:r>
              <a:rPr lang="lv-LV" sz="2400" dirty="0"/>
              <a:t> ir parakstījušas ģenerālvienošanos viesmīlības sektorā.</a:t>
            </a:r>
          </a:p>
          <a:p>
            <a:pPr marL="0" indent="0" algn="just">
              <a:buNone/>
            </a:pPr>
            <a:r>
              <a:rPr lang="lv-LV" sz="2400" dirty="0"/>
              <a:t>Ģenerālvienošanās ir darba devēju organizāciju un darbinieku arodbiedrības vienošanās par minimālajiem noteikumiem visā nozarē.</a:t>
            </a:r>
          </a:p>
          <a:p>
            <a:pPr marL="0" indent="0" algn="just">
              <a:buNone/>
            </a:pPr>
            <a:r>
              <a:rPr lang="lv-LV" sz="2400" dirty="0"/>
              <a:t>Ģenerālvienošanās ir lieliska iespēja sociālajiem partneriem savstarpēji vienoties par pieņemamiem noteikumiem nozarē. Tas palielina darba produktivitāti nozarē un veicina nozares ilgtspēju, spēju elastīgi reaģēt uz tirgus situāciju vietējā un starptautiskajā tirgū</a:t>
            </a:r>
            <a:r>
              <a:rPr lang="lv-LV" sz="2400" b="1" dirty="0"/>
              <a:t>.</a:t>
            </a:r>
            <a:endParaRPr lang="lv-LV" sz="2400" dirty="0"/>
          </a:p>
        </p:txBody>
      </p:sp>
      <p:pic>
        <p:nvPicPr>
          <p:cNvPr id="74754" name="Picture 2" descr="Viesmīlības nozarē parakstīta ģenerālvienošanās: noteiks minimālo algu un sociālās garantijas nozarē">
            <a:extLst>
              <a:ext uri="{FF2B5EF4-FFF2-40B4-BE49-F238E27FC236}">
                <a16:creationId xmlns:a16="http://schemas.microsoft.com/office/drawing/2014/main" id="{6C19B7FA-006D-4D65-B6B4-FB61B0793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821" y="5257353"/>
            <a:ext cx="2655131"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0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14FFD9-D81B-4207-8213-97063B09B115}"/>
              </a:ext>
            </a:extLst>
          </p:cNvPr>
          <p:cNvSpPr/>
          <p:nvPr/>
        </p:nvSpPr>
        <p:spPr>
          <a:xfrm>
            <a:off x="1187624" y="91712"/>
            <a:ext cx="7514394" cy="830997"/>
          </a:xfrm>
          <a:prstGeom prst="rect">
            <a:avLst/>
          </a:prstGeom>
        </p:spPr>
        <p:txBody>
          <a:bodyPr wrap="square">
            <a:spAutoFit/>
          </a:bodyPr>
          <a:lstStyle/>
          <a:p>
            <a:r>
              <a:rPr lang="lv-LV" dirty="0"/>
              <a:t>Starptautiskā Darba Organizācija: COVID19 laikā ir būtiska darba devēju un arodbiedrību solidaritāte</a:t>
            </a:r>
            <a:endParaRPr lang="en-US" dirty="0"/>
          </a:p>
        </p:txBody>
      </p:sp>
      <p:pic>
        <p:nvPicPr>
          <p:cNvPr id="6" name="Picture 5">
            <a:extLst>
              <a:ext uri="{FF2B5EF4-FFF2-40B4-BE49-F238E27FC236}">
                <a16:creationId xmlns:a16="http://schemas.microsoft.com/office/drawing/2014/main" id="{32BB7AA7-A76E-4859-991E-94C83B576DC4}"/>
              </a:ext>
            </a:extLst>
          </p:cNvPr>
          <p:cNvPicPr>
            <a:picLocks noChangeAspect="1"/>
          </p:cNvPicPr>
          <p:nvPr/>
        </p:nvPicPr>
        <p:blipFill>
          <a:blip r:embed="rId2"/>
          <a:stretch>
            <a:fillRect/>
          </a:stretch>
        </p:blipFill>
        <p:spPr>
          <a:xfrm>
            <a:off x="363187" y="1169734"/>
            <a:ext cx="4369350" cy="2455267"/>
          </a:xfrm>
          <a:prstGeom prst="rect">
            <a:avLst/>
          </a:prstGeom>
        </p:spPr>
      </p:pic>
      <p:sp>
        <p:nvSpPr>
          <p:cNvPr id="8" name="Rectangle 7">
            <a:extLst>
              <a:ext uri="{FF2B5EF4-FFF2-40B4-BE49-F238E27FC236}">
                <a16:creationId xmlns:a16="http://schemas.microsoft.com/office/drawing/2014/main" id="{33337CCF-B9D7-4EA4-B14B-85B7CCA44D6A}"/>
              </a:ext>
            </a:extLst>
          </p:cNvPr>
          <p:cNvSpPr/>
          <p:nvPr/>
        </p:nvSpPr>
        <p:spPr>
          <a:xfrm>
            <a:off x="4895528" y="922709"/>
            <a:ext cx="3806490" cy="3785652"/>
          </a:xfrm>
          <a:prstGeom prst="rect">
            <a:avLst/>
          </a:prstGeom>
        </p:spPr>
        <p:txBody>
          <a:bodyPr wrap="square">
            <a:spAutoFit/>
          </a:bodyPr>
          <a:lstStyle/>
          <a:p>
            <a:pPr algn="just"/>
            <a:r>
              <a:rPr lang="en-US" sz="2000" dirty="0"/>
              <a:t>The study, Managing Conflicts and Disasters: Exploring Collaboration between Employers’ and Workers’ Organizations , highlights specific cases where joint (and sometimes spontaneous) actions taken by social partners helped to mitigate some of the worst consequences of natural and human-made disasters, speeding up recovery and strengthening resilience to cope with future crises.</a:t>
            </a:r>
            <a:endParaRPr lang="lv-LV" sz="2000" dirty="0"/>
          </a:p>
        </p:txBody>
      </p:sp>
      <p:sp>
        <p:nvSpPr>
          <p:cNvPr id="10" name="Rectangle 9">
            <a:extLst>
              <a:ext uri="{FF2B5EF4-FFF2-40B4-BE49-F238E27FC236}">
                <a16:creationId xmlns:a16="http://schemas.microsoft.com/office/drawing/2014/main" id="{3FE6667F-3C22-4520-9E81-19096F2F8977}"/>
              </a:ext>
            </a:extLst>
          </p:cNvPr>
          <p:cNvSpPr/>
          <p:nvPr/>
        </p:nvSpPr>
        <p:spPr>
          <a:xfrm>
            <a:off x="523306" y="3717032"/>
            <a:ext cx="4209950" cy="1323439"/>
          </a:xfrm>
          <a:prstGeom prst="rect">
            <a:avLst/>
          </a:prstGeom>
        </p:spPr>
        <p:txBody>
          <a:bodyPr wrap="square">
            <a:spAutoFit/>
          </a:bodyPr>
          <a:lstStyle/>
          <a:p>
            <a:r>
              <a:rPr lang="lv-LV" sz="1600" dirty="0"/>
              <a:t>https://www.ilo.org/global/about-the-ilo/newsroom/news/WCMS_741426/lang--en/index.htm?fbclid=IwAR0JS89X28fto7TZRCaMkwjPtcqGqpwiLLP9TzZkFtlY1pkUFZpBpAX6IYo</a:t>
            </a:r>
          </a:p>
        </p:txBody>
      </p:sp>
      <p:sp>
        <p:nvSpPr>
          <p:cNvPr id="11" name="Rectangle 10">
            <a:extLst>
              <a:ext uri="{FF2B5EF4-FFF2-40B4-BE49-F238E27FC236}">
                <a16:creationId xmlns:a16="http://schemas.microsoft.com/office/drawing/2014/main" id="{47A24D61-F7FB-40E3-91F1-8E97C1CE7334}"/>
              </a:ext>
            </a:extLst>
          </p:cNvPr>
          <p:cNvSpPr/>
          <p:nvPr/>
        </p:nvSpPr>
        <p:spPr>
          <a:xfrm>
            <a:off x="4733256" y="4941168"/>
            <a:ext cx="4209950" cy="1015663"/>
          </a:xfrm>
          <a:prstGeom prst="rect">
            <a:avLst/>
          </a:prstGeom>
        </p:spPr>
        <p:txBody>
          <a:bodyPr wrap="square">
            <a:spAutoFit/>
          </a:bodyPr>
          <a:lstStyle/>
          <a:p>
            <a:r>
              <a:rPr lang="en-US" sz="1200" dirty="0">
                <a:solidFill>
                  <a:srgbClr val="4558B3"/>
                </a:solidFill>
                <a:latin typeface="FS Me Web Regular"/>
                <a:hlinkClick r:id="rId3">
                  <a:extLst>
                    <a:ext uri="{A12FA001-AC4F-418D-AE19-62706E023703}">
                      <ahyp:hlinkClr xmlns:ahyp="http://schemas.microsoft.com/office/drawing/2018/hyperlinkcolor" val="tx"/>
                    </a:ext>
                  </a:extLst>
                </a:hlinkClick>
              </a:rPr>
              <a:t>ILO Recommendation No. 205 on Employment and Decent Work for Peace and Resilience (2017) </a:t>
            </a:r>
            <a:r>
              <a:rPr lang="en-US" sz="1200" dirty="0">
                <a:solidFill>
                  <a:srgbClr val="4B4B4B"/>
                </a:solidFill>
                <a:latin typeface="FS Me Web Regular"/>
              </a:rPr>
              <a:t> is a useful reference in this context, the report says. It provides a framework for crafting appropriate responses to address crisis situations arising from conflicts or disasters.</a:t>
            </a:r>
            <a:endParaRPr lang="lv-LV" sz="1200" dirty="0"/>
          </a:p>
        </p:txBody>
      </p:sp>
    </p:spTree>
    <p:extLst>
      <p:ext uri="{BB962C8B-B14F-4D97-AF65-F5344CB8AC3E}">
        <p14:creationId xmlns:p14="http://schemas.microsoft.com/office/powerpoint/2010/main" val="146554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9992" y="332656"/>
            <a:ext cx="8001000" cy="614940"/>
          </a:xfrm>
        </p:spPr>
        <p:txBody>
          <a:bodyPr>
            <a:normAutofit fontScale="90000"/>
          </a:bodyPr>
          <a:lstStyle/>
          <a:p>
            <a:r>
              <a:rPr lang="en-US" b="1" dirty="0" err="1">
                <a:solidFill>
                  <a:srgbClr val="C00000"/>
                </a:solidFill>
              </a:rPr>
              <a:t>Prasmju</a:t>
            </a:r>
            <a:r>
              <a:rPr lang="en-US" b="1" dirty="0">
                <a:solidFill>
                  <a:srgbClr val="C00000"/>
                </a:solidFill>
              </a:rPr>
              <a:t> </a:t>
            </a:r>
            <a:r>
              <a:rPr lang="en-US" b="1" dirty="0" err="1">
                <a:solidFill>
                  <a:srgbClr val="C00000"/>
                </a:solidFill>
              </a:rPr>
              <a:t>fondi</a:t>
            </a:r>
            <a:endParaRPr lang="da-DK" b="1" dirty="0">
              <a:solidFill>
                <a:srgbClr val="C00000"/>
              </a:solidFill>
            </a:endParaRPr>
          </a:p>
        </p:txBody>
      </p:sp>
      <p:sp>
        <p:nvSpPr>
          <p:cNvPr id="5123" name="Rectangle 3"/>
          <p:cNvSpPr>
            <a:spLocks noGrp="1" noChangeArrowheads="1"/>
          </p:cNvSpPr>
          <p:nvPr>
            <p:ph type="body" idx="1"/>
          </p:nvPr>
        </p:nvSpPr>
        <p:spPr>
          <a:xfrm>
            <a:off x="611560" y="1124744"/>
            <a:ext cx="7241369" cy="3240359"/>
          </a:xfrm>
        </p:spPr>
        <p:txBody>
          <a:bodyPr/>
          <a:lstStyle/>
          <a:p>
            <a:pPr>
              <a:buFont typeface="Arial" panose="020B0604020202020204" pitchFamily="34" charset="0"/>
              <a:buChar char="•"/>
            </a:pPr>
            <a:r>
              <a:rPr lang="lv-LV" sz="1710" dirty="0"/>
              <a:t>Balstīti uz koplīgumiem</a:t>
            </a:r>
            <a:endParaRPr lang="en-US" sz="1710" dirty="0"/>
          </a:p>
          <a:p>
            <a:pPr>
              <a:buFont typeface="Arial" panose="020B0604020202020204" pitchFamily="34" charset="0"/>
              <a:buChar char="•"/>
            </a:pPr>
            <a:r>
              <a:rPr lang="lv-LV" sz="1710" dirty="0"/>
              <a:t>Fonds finansē uzņēmumus, kad tie </a:t>
            </a:r>
            <a:r>
              <a:rPr lang="lv-LV" sz="1710" dirty="0" err="1"/>
              <a:t>sūta</a:t>
            </a:r>
            <a:r>
              <a:rPr lang="lv-LV" sz="1710" dirty="0"/>
              <a:t> darbiniekus uz kursiem un tālākizglītību. Caur fondu uzņēmumi var saņemt, piemēram, subsīdijas par algu, mācībām un transportu.</a:t>
            </a:r>
            <a:r>
              <a:rPr lang="en-US" sz="1710" dirty="0"/>
              <a:t> </a:t>
            </a:r>
          </a:p>
          <a:p>
            <a:pPr>
              <a:buFont typeface="Arial" panose="020B0604020202020204" pitchFamily="34" charset="0"/>
              <a:buChar char="•"/>
            </a:pPr>
            <a:r>
              <a:rPr lang="lv-LV" sz="1710" dirty="0"/>
              <a:t>Parasti dod tiesības uz divu nedēļu pašizvēlētu apmaksātu apmācību ar algu gada laikā.</a:t>
            </a:r>
            <a:endParaRPr lang="en-US" sz="1710" dirty="0"/>
          </a:p>
          <a:p>
            <a:pPr>
              <a:buFont typeface="Arial" panose="020B0604020202020204" pitchFamily="34" charset="0"/>
              <a:buChar char="•"/>
            </a:pPr>
            <a:r>
              <a:rPr lang="en-US" sz="1710" dirty="0" err="1"/>
              <a:t>Savstarpēja</a:t>
            </a:r>
            <a:r>
              <a:rPr lang="en-US" sz="1710" dirty="0"/>
              <a:t> </a:t>
            </a:r>
            <a:r>
              <a:rPr lang="en-US" sz="1710" dirty="0" err="1"/>
              <a:t>ietekme</a:t>
            </a:r>
            <a:r>
              <a:rPr lang="en-US" sz="1710" dirty="0"/>
              <a:t> </a:t>
            </a:r>
            <a:r>
              <a:rPr lang="en-US" sz="1710" dirty="0" err="1"/>
              <a:t>kompetences</a:t>
            </a:r>
            <a:r>
              <a:rPr lang="en-US" sz="1710" dirty="0"/>
              <a:t> </a:t>
            </a:r>
            <a:r>
              <a:rPr lang="en-US" sz="1710" dirty="0" err="1"/>
              <a:t>fondu</a:t>
            </a:r>
            <a:r>
              <a:rPr lang="en-US" sz="1710" dirty="0"/>
              <a:t> </a:t>
            </a:r>
            <a:r>
              <a:rPr lang="en-US" sz="1710" dirty="0" err="1"/>
              <a:t>pārvaldībā</a:t>
            </a:r>
            <a:r>
              <a:rPr lang="en-US" sz="1710" dirty="0"/>
              <a:t> </a:t>
            </a:r>
            <a:r>
              <a:rPr lang="en-US" sz="1710" dirty="0" err="1"/>
              <a:t>darba</a:t>
            </a:r>
            <a:r>
              <a:rPr lang="en-US" sz="1710" dirty="0"/>
              <a:t> </a:t>
            </a:r>
            <a:r>
              <a:rPr lang="en-US" sz="1710" dirty="0" err="1"/>
              <a:t>devēji</a:t>
            </a:r>
            <a:r>
              <a:rPr lang="en-US" sz="1710" dirty="0"/>
              <a:t>/</a:t>
            </a:r>
            <a:r>
              <a:rPr lang="en-US" sz="1710" dirty="0" err="1"/>
              <a:t>arodbiedrības</a:t>
            </a:r>
            <a:r>
              <a:rPr lang="en-US" sz="1710" dirty="0"/>
              <a:t>).</a:t>
            </a:r>
            <a:endParaRPr lang="lv-LV" sz="1710" dirty="0"/>
          </a:p>
          <a:p>
            <a:pPr>
              <a:buFont typeface="Arial" panose="020B0604020202020204" pitchFamily="34" charset="0"/>
              <a:buChar char="•"/>
            </a:pPr>
            <a:r>
              <a:rPr lang="en-US" sz="1710" dirty="0" err="1"/>
              <a:t>Veidot</a:t>
            </a:r>
            <a:r>
              <a:rPr lang="lv-LV" sz="1710" dirty="0"/>
              <a:t>s</a:t>
            </a:r>
            <a:r>
              <a:rPr lang="en-US" sz="1710" dirty="0"/>
              <a:t> </a:t>
            </a:r>
            <a:r>
              <a:rPr lang="en-US" sz="1710" dirty="0" err="1"/>
              <a:t>galvenokārt</a:t>
            </a:r>
            <a:r>
              <a:rPr lang="en-US" sz="1710" dirty="0"/>
              <a:t> </a:t>
            </a:r>
            <a:r>
              <a:rPr lang="lv-LV" sz="1710" dirty="0"/>
              <a:t>no tālākas </a:t>
            </a:r>
            <a:r>
              <a:rPr lang="en-US" sz="1710" dirty="0" err="1"/>
              <a:t>profesionālās</a:t>
            </a:r>
            <a:r>
              <a:rPr lang="en-US" sz="1710" dirty="0"/>
              <a:t> </a:t>
            </a:r>
            <a:r>
              <a:rPr lang="en-US" sz="1710" dirty="0" err="1"/>
              <a:t>izglītības</a:t>
            </a:r>
            <a:r>
              <a:rPr lang="lv-LV" sz="1710" dirty="0"/>
              <a:t> un apmācību</a:t>
            </a:r>
            <a:r>
              <a:rPr lang="en-US" sz="1710" dirty="0"/>
              <a:t> </a:t>
            </a:r>
            <a:r>
              <a:rPr lang="en-US" sz="1710" dirty="0" err="1"/>
              <a:t>kurs</a:t>
            </a:r>
            <a:r>
              <a:rPr lang="lv-LV" sz="1710" dirty="0" err="1"/>
              <a:t>iem</a:t>
            </a:r>
            <a:r>
              <a:rPr lang="lv-LV" sz="1710" dirty="0"/>
              <a:t> (TPIA)</a:t>
            </a:r>
            <a:r>
              <a:rPr lang="en-US" sz="1710" dirty="0"/>
              <a:t> un </a:t>
            </a:r>
            <a:r>
              <a:rPr lang="en-US" sz="1710" dirty="0" err="1"/>
              <a:t>īs</a:t>
            </a:r>
            <a:r>
              <a:rPr lang="lv-LV" sz="1710" dirty="0"/>
              <a:t>a</a:t>
            </a:r>
            <a:r>
              <a:rPr lang="en-US" sz="1710" dirty="0"/>
              <a:t> </a:t>
            </a:r>
            <a:r>
              <a:rPr lang="en-US" sz="1710" dirty="0" err="1"/>
              <a:t>cikla</a:t>
            </a:r>
            <a:r>
              <a:rPr lang="en-US" sz="1710" dirty="0"/>
              <a:t> </a:t>
            </a:r>
            <a:r>
              <a:rPr lang="en-US" sz="1710" dirty="0" err="1"/>
              <a:t>augstāk</a:t>
            </a:r>
            <a:r>
              <a:rPr lang="lv-LV" sz="1710" dirty="0" err="1"/>
              <a:t>ās</a:t>
            </a:r>
            <a:r>
              <a:rPr lang="lv-LV" sz="1710" dirty="0"/>
              <a:t> </a:t>
            </a:r>
            <a:r>
              <a:rPr lang="en-US" sz="1710" dirty="0" err="1"/>
              <a:t>izglītīb</a:t>
            </a:r>
            <a:r>
              <a:rPr lang="lv-LV" sz="1710" dirty="0" err="1"/>
              <a:t>as</a:t>
            </a:r>
            <a:r>
              <a:rPr lang="en-US" sz="1710" dirty="0"/>
              <a:t>.</a:t>
            </a:r>
            <a:endParaRPr lang="da-DK" sz="1710" dirty="0"/>
          </a:p>
        </p:txBody>
      </p:sp>
      <p:pic>
        <p:nvPicPr>
          <p:cNvPr id="83974" name="Picture 6">
            <a:extLst>
              <a:ext uri="{FF2B5EF4-FFF2-40B4-BE49-F238E27FC236}">
                <a16:creationId xmlns:a16="http://schemas.microsoft.com/office/drawing/2014/main" id="{AE6265C1-D682-463E-A30A-3ADCEBB10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114800"/>
            <a:ext cx="57150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9EEF27ED-5038-4EAC-89C0-7EDD3B896726}"/>
              </a:ext>
            </a:extLst>
          </p:cNvPr>
          <p:cNvSpPr>
            <a:spLocks noGrp="1" noChangeArrowheads="1"/>
          </p:cNvSpPr>
          <p:nvPr>
            <p:ph type="title"/>
          </p:nvPr>
        </p:nvSpPr>
        <p:spPr/>
        <p:txBody>
          <a:bodyPr/>
          <a:lstStyle/>
          <a:p>
            <a:r>
              <a:rPr lang="lv-LV" altLang="lv-LV" b="1">
                <a:solidFill>
                  <a:srgbClr val="C00000"/>
                </a:solidFill>
                <a:ea typeface="ＭＳ Ｐゴシック" panose="020B0600070205080204" pitchFamily="34" charset="-128"/>
              </a:rPr>
              <a:t>Darba nāktone</a:t>
            </a:r>
            <a:endParaRPr lang="lv-LV" altLang="lv-LV">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2E7C88E5-79CC-4F45-933C-9991CDCF6A79}"/>
              </a:ext>
            </a:extLst>
          </p:cNvPr>
          <p:cNvSpPr>
            <a:spLocks noGrp="1"/>
          </p:cNvSpPr>
          <p:nvPr>
            <p:ph idx="1"/>
          </p:nvPr>
        </p:nvSpPr>
        <p:spPr/>
        <p:txBody>
          <a:bodyPr>
            <a:normAutofit fontScale="62500" lnSpcReduction="20000"/>
          </a:bodyPr>
          <a:lstStyle/>
          <a:p>
            <a:pPr marL="0" indent="0">
              <a:buFontTx/>
              <a:buNone/>
              <a:defRPr/>
            </a:pPr>
            <a:r>
              <a:rPr lang="lv-LV" b="1" dirty="0">
                <a:solidFill>
                  <a:srgbClr val="C00000"/>
                </a:solidFill>
              </a:rPr>
              <a:t>Prasmes un apmācības  mūža garumā. prasmju fondi</a:t>
            </a:r>
            <a:r>
              <a:rPr lang="en-US" b="1" dirty="0">
                <a:solidFill>
                  <a:srgbClr val="C00000"/>
                </a:solidFill>
              </a:rPr>
              <a:t> </a:t>
            </a:r>
            <a:r>
              <a:rPr lang="en-US" b="1" dirty="0" err="1">
                <a:solidFill>
                  <a:srgbClr val="C00000"/>
                </a:solidFill>
              </a:rPr>
              <a:t>attīstība</a:t>
            </a:r>
            <a:r>
              <a:rPr lang="en-US" b="1" dirty="0">
                <a:solidFill>
                  <a:srgbClr val="C00000"/>
                </a:solidFill>
              </a:rPr>
              <a:t> </a:t>
            </a:r>
            <a:r>
              <a:rPr lang="en-US" b="1" dirty="0" err="1">
                <a:solidFill>
                  <a:srgbClr val="C00000"/>
                </a:solidFill>
              </a:rPr>
              <a:t>Latvijā</a:t>
            </a:r>
            <a:r>
              <a:rPr lang="en-US" b="1" dirty="0">
                <a:solidFill>
                  <a:srgbClr val="C00000"/>
                </a:solidFill>
              </a:rPr>
              <a:t> </a:t>
            </a:r>
            <a:r>
              <a:rPr lang="en-US" b="1" dirty="0" err="1">
                <a:solidFill>
                  <a:srgbClr val="C00000"/>
                </a:solidFill>
              </a:rPr>
              <a:t>pārprofilēšanai</a:t>
            </a:r>
            <a:endParaRPr lang="lv-LV" b="1" dirty="0">
              <a:solidFill>
                <a:srgbClr val="C00000"/>
              </a:solidFill>
            </a:endParaRPr>
          </a:p>
          <a:p>
            <a:pPr marL="0" indent="0">
              <a:buFontTx/>
              <a:buNone/>
              <a:defRPr/>
            </a:pPr>
            <a:endParaRPr lang="lv-LV" dirty="0"/>
          </a:p>
          <a:p>
            <a:pPr marL="0" indent="0">
              <a:buFontTx/>
              <a:buNone/>
              <a:defRPr/>
            </a:pPr>
            <a:r>
              <a:rPr lang="lv-LV" b="1" i="1" u="sng" dirty="0"/>
              <a:t>Ko darba devēju gaida no saviem darbiniekiem nākotnes darba vietās?</a:t>
            </a:r>
          </a:p>
          <a:p>
            <a:pPr marL="0" indent="0">
              <a:buFontTx/>
              <a:buNone/>
              <a:defRPr/>
            </a:pPr>
            <a:r>
              <a:rPr lang="lv-LV" dirty="0"/>
              <a:t>• Digitālās pamatprasmes (ierīču ieslēgšana, savienošanai ar internetu, paroļu maiņai u.c.)</a:t>
            </a:r>
          </a:p>
          <a:p>
            <a:pPr marL="0" indent="0">
              <a:buFontTx/>
              <a:buNone/>
              <a:defRPr/>
            </a:pPr>
            <a:r>
              <a:rPr lang="lv-LV" dirty="0"/>
              <a:t>• saziņa tiešsaistē</a:t>
            </a:r>
          </a:p>
          <a:p>
            <a:pPr marL="0" indent="0">
              <a:buFontTx/>
              <a:buNone/>
              <a:defRPr/>
            </a:pPr>
            <a:r>
              <a:rPr lang="lv-LV" dirty="0"/>
              <a:t>• darbs ar digitālo informāciju un saturu</a:t>
            </a:r>
          </a:p>
          <a:p>
            <a:pPr marL="0" indent="0">
              <a:buFontTx/>
              <a:buNone/>
              <a:defRPr/>
            </a:pPr>
            <a:r>
              <a:rPr lang="lv-LV" dirty="0"/>
              <a:t>• darījumu veikšana tiešsaistē</a:t>
            </a:r>
          </a:p>
          <a:p>
            <a:pPr marL="0" indent="0">
              <a:buFontTx/>
              <a:buNone/>
              <a:defRPr/>
            </a:pPr>
            <a:r>
              <a:rPr lang="lv-LV" dirty="0"/>
              <a:t>• problēmu risināšana, izmantojot digitālos rīkus un tiešsaistes servisus </a:t>
            </a:r>
          </a:p>
          <a:p>
            <a:pPr marL="0" indent="0">
              <a:buFontTx/>
              <a:buNone/>
              <a:defRPr/>
            </a:pPr>
            <a:r>
              <a:rPr lang="lv-LV" dirty="0"/>
              <a:t>• drošība un tiesiskums tiešsaiste </a:t>
            </a:r>
          </a:p>
          <a:p>
            <a:pPr marL="0" indent="0">
              <a:buFontTx/>
              <a:buNone/>
              <a:defRPr/>
            </a:pPr>
            <a:r>
              <a:rPr lang="lv-LV" dirty="0"/>
              <a:t>Darba ņēmējiem tagad un tuvākajā nākotnē būs vajadzīgas ne tikai iepriekš uzskaitītās prasmes, bet viņiem būs jāpārkvalificējas arī visā darba mūža laikā. </a:t>
            </a:r>
          </a:p>
          <a:p>
            <a:pPr marL="0" indent="0">
              <a:buFontTx/>
              <a:buNone/>
              <a:defRPr/>
            </a:pPr>
            <a:r>
              <a:rPr lang="lv-LV" dirty="0"/>
              <a:t>Turklāt darbiniekiem būs jāpilnveido savas prasmes, piemēram, radošumu, pārliecināšanu, emocionālo inteliģenci un iniciatīvu.</a:t>
            </a:r>
          </a:p>
          <a:p>
            <a:pPr>
              <a:defRPr/>
            </a:pPr>
            <a:endParaRPr lang="lv-LV"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a:extLst>
              <a:ext uri="{FF2B5EF4-FFF2-40B4-BE49-F238E27FC236}">
                <a16:creationId xmlns:a16="http://schemas.microsoft.com/office/drawing/2014/main" id="{AC525562-0F1E-4E5B-9E94-6F581AABF450}"/>
              </a:ext>
            </a:extLst>
          </p:cNvPr>
          <p:cNvSpPr>
            <a:spLocks noGrp="1" noChangeArrowheads="1"/>
          </p:cNvSpPr>
          <p:nvPr>
            <p:ph type="title"/>
          </p:nvPr>
        </p:nvSpPr>
        <p:spPr>
          <a:xfrm>
            <a:off x="685800" y="609600"/>
            <a:ext cx="7772400" cy="3395663"/>
          </a:xfrm>
        </p:spPr>
        <p:txBody>
          <a:bodyPr/>
          <a:lstStyle/>
          <a:p>
            <a:r>
              <a:rPr lang="lv-LV" altLang="lv-LV" sz="4000" b="1" i="1" dirty="0">
                <a:solidFill>
                  <a:srgbClr val="C00000"/>
                </a:solidFill>
                <a:ea typeface="ＭＳ Ｐゴシック" panose="020B0600070205080204" pitchFamily="34" charset="-128"/>
              </a:rPr>
              <a:t>PALDIES!</a:t>
            </a:r>
            <a:br>
              <a:rPr lang="lv-LV" altLang="lv-LV" sz="4000" b="1" i="1" dirty="0">
                <a:solidFill>
                  <a:srgbClr val="C00000"/>
                </a:solidFill>
                <a:ea typeface="ＭＳ Ｐゴシック" panose="020B0600070205080204" pitchFamily="34" charset="-128"/>
              </a:rPr>
            </a:br>
            <a:br>
              <a:rPr lang="lv-LV" altLang="lv-LV" sz="4000" b="1" i="1" dirty="0">
                <a:solidFill>
                  <a:srgbClr val="C00000"/>
                </a:solidFill>
                <a:ea typeface="ＭＳ Ｐゴシック" panose="020B0600070205080204" pitchFamily="34" charset="-128"/>
              </a:rPr>
            </a:br>
            <a:r>
              <a:rPr lang="lv-LV" altLang="lv-LV" sz="4000" b="1" i="1" dirty="0">
                <a:solidFill>
                  <a:srgbClr val="C00000"/>
                </a:solidFill>
                <a:ea typeface="ＭＳ Ｐゴシック" panose="020B0600070205080204" pitchFamily="34" charset="-128"/>
              </a:rPr>
              <a:t>Lai veiksmīg</a:t>
            </a:r>
            <a:r>
              <a:rPr lang="en-US" altLang="lv-LV" sz="4000" b="1" i="1" dirty="0">
                <a:solidFill>
                  <a:srgbClr val="C00000"/>
                </a:solidFill>
                <a:ea typeface="ＭＳ Ｐゴシック" panose="020B0600070205080204" pitchFamily="34" charset="-128"/>
              </a:rPr>
              <a:t>a </a:t>
            </a:r>
            <a:r>
              <a:rPr lang="en-US" altLang="lv-LV" sz="4000" b="1" i="1" dirty="0" err="1">
                <a:solidFill>
                  <a:srgbClr val="C00000"/>
                </a:solidFill>
                <a:ea typeface="ＭＳ Ｐゴシック" panose="020B0600070205080204" pitchFamily="34" charset="-128"/>
              </a:rPr>
              <a:t>videokonference</a:t>
            </a:r>
            <a:r>
              <a:rPr lang="en-US" altLang="lv-LV" sz="4000" b="1" i="1" dirty="0">
                <a:solidFill>
                  <a:srgbClr val="C00000"/>
                </a:solidFill>
                <a:ea typeface="ＭＳ Ｐゴシック" panose="020B0600070205080204" pitchFamily="34" charset="-128"/>
              </a:rPr>
              <a:t>!</a:t>
            </a:r>
            <a:br>
              <a:rPr lang="en-US" altLang="lv-LV" sz="4000" b="1" i="1" dirty="0">
                <a:solidFill>
                  <a:srgbClr val="C00000"/>
                </a:solidFill>
                <a:ea typeface="ＭＳ Ｐゴシック" panose="020B0600070205080204" pitchFamily="34" charset="-128"/>
              </a:rPr>
            </a:br>
            <a:r>
              <a:rPr lang="en-US" altLang="lv-LV" sz="4000" b="1" i="1" dirty="0">
                <a:solidFill>
                  <a:srgbClr val="C00000"/>
                </a:solidFill>
                <a:ea typeface="ＭＳ Ｐゴシック" panose="020B0600070205080204" pitchFamily="34" charset="-128"/>
              </a:rPr>
              <a:t>Irena.liepina@lbas.lv</a:t>
            </a:r>
            <a:endParaRPr lang="lv-LV" altLang="lv-LV" sz="4000" b="1" i="1" dirty="0">
              <a:solidFill>
                <a:srgbClr val="C00000"/>
              </a:solidFill>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a:extLst>
              <a:ext uri="{FF2B5EF4-FFF2-40B4-BE49-F238E27FC236}">
                <a16:creationId xmlns:a16="http://schemas.microsoft.com/office/drawing/2014/main" id="{AC525562-0F1E-4E5B-9E94-6F581AABF450}"/>
              </a:ext>
            </a:extLst>
          </p:cNvPr>
          <p:cNvSpPr>
            <a:spLocks noGrp="1" noChangeArrowheads="1"/>
          </p:cNvSpPr>
          <p:nvPr>
            <p:ph type="title"/>
          </p:nvPr>
        </p:nvSpPr>
        <p:spPr>
          <a:xfrm>
            <a:off x="685800" y="609600"/>
            <a:ext cx="7772400" cy="3395663"/>
          </a:xfrm>
        </p:spPr>
        <p:txBody>
          <a:bodyPr/>
          <a:lstStyle/>
          <a:p>
            <a:r>
              <a:rPr lang="lv-LV" altLang="lv-LV" sz="4000" b="1" i="1" dirty="0">
                <a:solidFill>
                  <a:srgbClr val="C00000"/>
                </a:solidFill>
                <a:ea typeface="ＭＳ Ｐゴシック" panose="020B0600070205080204" pitchFamily="34" charset="-128"/>
              </a:rPr>
              <a:t>PALDIES!</a:t>
            </a:r>
            <a:br>
              <a:rPr lang="lv-LV" altLang="lv-LV" sz="4000" b="1" i="1" dirty="0">
                <a:solidFill>
                  <a:srgbClr val="C00000"/>
                </a:solidFill>
                <a:ea typeface="ＭＳ Ｐゴシック" panose="020B0600070205080204" pitchFamily="34" charset="-128"/>
              </a:rPr>
            </a:br>
            <a:br>
              <a:rPr lang="lv-LV" altLang="lv-LV" sz="4000" b="1" i="1" dirty="0">
                <a:solidFill>
                  <a:srgbClr val="C00000"/>
                </a:solidFill>
                <a:ea typeface="ＭＳ Ｐゴシック" panose="020B0600070205080204" pitchFamily="34" charset="-128"/>
              </a:rPr>
            </a:br>
            <a:r>
              <a:rPr lang="lv-LV" altLang="lv-LV" sz="4000" b="1" i="1" dirty="0">
                <a:solidFill>
                  <a:srgbClr val="C00000"/>
                </a:solidFill>
                <a:ea typeface="ＭＳ Ｐゴシック" panose="020B0600070205080204" pitchFamily="34" charset="-128"/>
              </a:rPr>
              <a:t>Lai veiksmīg</a:t>
            </a:r>
            <a:r>
              <a:rPr lang="en-US" altLang="lv-LV" sz="4000" b="1" i="1" dirty="0">
                <a:solidFill>
                  <a:srgbClr val="C00000"/>
                </a:solidFill>
                <a:ea typeface="ＭＳ Ｐゴシック" panose="020B0600070205080204" pitchFamily="34" charset="-128"/>
              </a:rPr>
              <a:t>a </a:t>
            </a:r>
            <a:r>
              <a:rPr lang="en-US" altLang="lv-LV" sz="4000" b="1" i="1" dirty="0" err="1">
                <a:solidFill>
                  <a:srgbClr val="C00000"/>
                </a:solidFill>
                <a:ea typeface="ＭＳ Ｐゴシック" panose="020B0600070205080204" pitchFamily="34" charset="-128"/>
              </a:rPr>
              <a:t>videokonference</a:t>
            </a:r>
            <a:r>
              <a:rPr lang="en-US" altLang="lv-LV" sz="4000" b="1" i="1" dirty="0">
                <a:solidFill>
                  <a:srgbClr val="C00000"/>
                </a:solidFill>
                <a:ea typeface="ＭＳ Ｐゴシック" panose="020B0600070205080204" pitchFamily="34" charset="-128"/>
              </a:rPr>
              <a:t>!</a:t>
            </a:r>
            <a:br>
              <a:rPr lang="en-US" altLang="lv-LV" sz="4000" b="1" i="1" dirty="0">
                <a:solidFill>
                  <a:srgbClr val="C00000"/>
                </a:solidFill>
                <a:ea typeface="ＭＳ Ｐゴシック" panose="020B0600070205080204" pitchFamily="34" charset="-128"/>
              </a:rPr>
            </a:br>
            <a:r>
              <a:rPr lang="en-US" altLang="lv-LV" sz="4000" b="1" i="1" dirty="0">
                <a:solidFill>
                  <a:srgbClr val="C00000"/>
                </a:solidFill>
                <a:ea typeface="ＭＳ Ｐゴシック" panose="020B0600070205080204" pitchFamily="34" charset="-128"/>
              </a:rPr>
              <a:t>Irena.liepina@lbas.lv</a:t>
            </a:r>
            <a:endParaRPr lang="lv-LV" altLang="lv-LV" sz="4000" b="1" i="1" dirty="0">
              <a:solidFill>
                <a:srgbClr val="C00000"/>
              </a:solidFill>
              <a:ea typeface="ＭＳ Ｐゴシック" panose="020B0600070205080204" pitchFamily="34" charset="-128"/>
            </a:endParaRPr>
          </a:p>
        </p:txBody>
      </p:sp>
    </p:spTree>
    <p:extLst>
      <p:ext uri="{BB962C8B-B14F-4D97-AF65-F5344CB8AC3E}">
        <p14:creationId xmlns:p14="http://schemas.microsoft.com/office/powerpoint/2010/main" val="375044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C994843-EDFC-4732-961F-FCBB2004E2C7}"/>
              </a:ext>
            </a:extLst>
          </p:cNvPr>
          <p:cNvSpPr>
            <a:spLocks noGrp="1" noChangeArrowheads="1"/>
          </p:cNvSpPr>
          <p:nvPr>
            <p:ph type="title"/>
          </p:nvPr>
        </p:nvSpPr>
        <p:spPr>
          <a:xfrm>
            <a:off x="457200" y="116632"/>
            <a:ext cx="8229600" cy="1301006"/>
          </a:xfrm>
        </p:spPr>
        <p:txBody>
          <a:bodyPr/>
          <a:lstStyle/>
          <a:p>
            <a:r>
              <a:rPr lang="lv-LV" altLang="lv-LV" sz="4000" b="1" dirty="0">
                <a:solidFill>
                  <a:srgbClr val="C00000"/>
                </a:solidFill>
                <a:ea typeface="ＭＳ Ｐゴシック" panose="020B0600070205080204" pitchFamily="34" charset="-128"/>
              </a:rPr>
              <a:t>Cienīgs darbs</a:t>
            </a:r>
          </a:p>
        </p:txBody>
      </p:sp>
      <p:sp>
        <p:nvSpPr>
          <p:cNvPr id="22531" name="Content Placeholder 2">
            <a:extLst>
              <a:ext uri="{FF2B5EF4-FFF2-40B4-BE49-F238E27FC236}">
                <a16:creationId xmlns:a16="http://schemas.microsoft.com/office/drawing/2014/main" id="{436AA334-BDB1-4023-93D2-79F044F67D42}"/>
              </a:ext>
            </a:extLst>
          </p:cNvPr>
          <p:cNvSpPr>
            <a:spLocks noGrp="1" noChangeArrowheads="1"/>
          </p:cNvSpPr>
          <p:nvPr>
            <p:ph sz="half" idx="1"/>
          </p:nvPr>
        </p:nvSpPr>
        <p:spPr>
          <a:xfrm>
            <a:off x="395536" y="1052736"/>
            <a:ext cx="4100264" cy="4122515"/>
          </a:xfrm>
        </p:spPr>
        <p:txBody>
          <a:bodyPr/>
          <a:lstStyle/>
          <a:p>
            <a:pPr>
              <a:lnSpc>
                <a:spcPct val="90000"/>
              </a:lnSpc>
            </a:pPr>
            <a:r>
              <a:rPr lang="lv-LV" altLang="lv-LV" sz="1500" dirty="0">
                <a:ea typeface="ＭＳ Ｐゴシック" panose="020B0600070205080204" pitchFamily="34" charset="-128"/>
              </a:rPr>
              <a:t>Viens no ANO Ilgstpējīgas attīstības mērķiem 2030</a:t>
            </a:r>
          </a:p>
          <a:p>
            <a:pPr>
              <a:lnSpc>
                <a:spcPct val="90000"/>
              </a:lnSpc>
            </a:pPr>
            <a:r>
              <a:rPr lang="lv-LV" altLang="lv-LV" sz="1500" dirty="0">
                <a:ea typeface="ＭＳ Ｐゴシック" panose="020B0600070205080204" pitchFamily="34" charset="-128"/>
              </a:rPr>
              <a:t>Iekļauj: </a:t>
            </a:r>
          </a:p>
          <a:p>
            <a:pPr>
              <a:lnSpc>
                <a:spcPct val="90000"/>
              </a:lnSpc>
              <a:buFontTx/>
              <a:buChar char="-"/>
            </a:pPr>
            <a:r>
              <a:rPr lang="lv-LV" altLang="lv-LV" sz="1500" dirty="0">
                <a:ea typeface="ＭＳ Ｐゴシック" panose="020B0600070205080204" pitchFamily="34" charset="-128"/>
              </a:rPr>
              <a:t>produktīvas un kvalitatīvas darba iespējas;</a:t>
            </a:r>
          </a:p>
          <a:p>
            <a:pPr>
              <a:lnSpc>
                <a:spcPct val="90000"/>
              </a:lnSpc>
              <a:buFontTx/>
              <a:buChar char="-"/>
            </a:pPr>
            <a:r>
              <a:rPr lang="lv-LV" altLang="lv-LV" sz="1500" dirty="0">
                <a:ea typeface="ＭＳ Ｐゴシック" panose="020B0600070205080204" pitchFamily="34" charset="-128"/>
              </a:rPr>
              <a:t>taisnīgu atalgojumu;</a:t>
            </a:r>
          </a:p>
          <a:p>
            <a:pPr>
              <a:lnSpc>
                <a:spcPct val="90000"/>
              </a:lnSpc>
              <a:buFontTx/>
              <a:buChar char="-"/>
            </a:pPr>
            <a:r>
              <a:rPr lang="lv-LV" altLang="lv-LV" sz="1500" dirty="0">
                <a:ea typeface="ＭＳ Ｐゴシック" panose="020B0600070205080204" pitchFamily="34" charset="-128"/>
              </a:rPr>
              <a:t>drošību darbavietā;</a:t>
            </a:r>
          </a:p>
          <a:p>
            <a:pPr>
              <a:lnSpc>
                <a:spcPct val="90000"/>
              </a:lnSpc>
              <a:buFontTx/>
              <a:buChar char="-"/>
            </a:pPr>
            <a:r>
              <a:rPr lang="lv-LV" altLang="lv-LV" sz="1500" dirty="0">
                <a:ea typeface="ＭＳ Ｐゴシック" panose="020B0600070205080204" pitchFamily="34" charset="-128"/>
              </a:rPr>
              <a:t>labākas iespējas personīgajai izaugsmei un sociālajai integrācijai;</a:t>
            </a:r>
          </a:p>
          <a:p>
            <a:pPr>
              <a:lnSpc>
                <a:spcPct val="90000"/>
              </a:lnSpc>
              <a:buFontTx/>
              <a:buChar char="-"/>
            </a:pPr>
            <a:r>
              <a:rPr lang="lv-LV" altLang="lv-LV" sz="1500" dirty="0">
                <a:ea typeface="ＭＳ Ｐゴシック" panose="020B0600070205080204" pitchFamily="34" charset="-128"/>
              </a:rPr>
              <a:t>darbinieku brīvību paust savas intereses, apvienoties un piedalīties lēmumos, kas ietekmē viņu dzīves;</a:t>
            </a:r>
          </a:p>
          <a:p>
            <a:pPr>
              <a:lnSpc>
                <a:spcPct val="90000"/>
              </a:lnSpc>
              <a:buFontTx/>
              <a:buChar char="-"/>
            </a:pPr>
            <a:r>
              <a:rPr lang="lv-LV" altLang="lv-LV" sz="1500" dirty="0">
                <a:ea typeface="ＭＳ Ｐゴシック" panose="020B0600070205080204" pitchFamily="34" charset="-128"/>
              </a:rPr>
              <a:t>vienlīdzīgas iespējas un attieksmi pret visām sievietēm un vīriešiem;</a:t>
            </a:r>
          </a:p>
          <a:p>
            <a:pPr>
              <a:lnSpc>
                <a:spcPct val="90000"/>
              </a:lnSpc>
              <a:buFontTx/>
              <a:buChar char="-"/>
            </a:pPr>
            <a:r>
              <a:rPr lang="lv-LV" altLang="lv-LV" sz="1500" dirty="0">
                <a:ea typeface="ＭＳ Ｐゴシック" panose="020B0600070205080204" pitchFamily="34" charset="-128"/>
              </a:rPr>
              <a:t>līdzsvaru starp darbu un privāto dzīvi.</a:t>
            </a:r>
          </a:p>
          <a:p>
            <a:pPr>
              <a:lnSpc>
                <a:spcPct val="90000"/>
              </a:lnSpc>
            </a:pPr>
            <a:endParaRPr lang="lv-LV" altLang="lv-LV" sz="1500" dirty="0">
              <a:ea typeface="ＭＳ Ｐゴシック" panose="020B0600070205080204" pitchFamily="34" charset="-128"/>
            </a:endParaRPr>
          </a:p>
          <a:p>
            <a:pPr>
              <a:lnSpc>
                <a:spcPct val="90000"/>
              </a:lnSpc>
            </a:pPr>
            <a:endParaRPr lang="lv-LV" altLang="lv-LV" sz="1500" dirty="0">
              <a:ea typeface="ＭＳ Ｐゴシック" panose="020B0600070205080204" pitchFamily="34" charset="-128"/>
            </a:endParaRPr>
          </a:p>
        </p:txBody>
      </p:sp>
      <p:pic>
        <p:nvPicPr>
          <p:cNvPr id="22532" name="Picture 3" descr="A close up of a sign&#10;&#10;Description automatically generated">
            <a:extLst>
              <a:ext uri="{FF2B5EF4-FFF2-40B4-BE49-F238E27FC236}">
                <a16:creationId xmlns:a16="http://schemas.microsoft.com/office/drawing/2014/main" id="{BDD0E6A1-9110-4D40-8B9B-879D15041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39" r="4330" b="2"/>
          <a:stretch>
            <a:fillRect/>
          </a:stretch>
        </p:blipFill>
        <p:spPr bwMode="auto">
          <a:xfrm>
            <a:off x="5400858" y="1052736"/>
            <a:ext cx="37338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a:extLst>
              <a:ext uri="{FF2B5EF4-FFF2-40B4-BE49-F238E27FC236}">
                <a16:creationId xmlns:a16="http://schemas.microsoft.com/office/drawing/2014/main" id="{E4DB7F9B-712E-45CC-BBAD-91FAF9067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4068763"/>
            <a:ext cx="47148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7DD20F6-B518-4025-8165-DD9F7C65DE46}"/>
              </a:ext>
            </a:extLst>
          </p:cNvPr>
          <p:cNvPicPr>
            <a:picLocks noChangeAspect="1"/>
          </p:cNvPicPr>
          <p:nvPr/>
        </p:nvPicPr>
        <p:blipFill>
          <a:blip r:embed="rId4"/>
          <a:stretch>
            <a:fillRect/>
          </a:stretch>
        </p:blipFill>
        <p:spPr>
          <a:xfrm>
            <a:off x="2339752" y="4318041"/>
            <a:ext cx="1800200" cy="2539959"/>
          </a:xfrm>
          <a:prstGeom prst="rect">
            <a:avLst/>
          </a:prstGeom>
        </p:spPr>
      </p:pic>
      <p:pic>
        <p:nvPicPr>
          <p:cNvPr id="22539" name="Picture 11">
            <a:extLst>
              <a:ext uri="{FF2B5EF4-FFF2-40B4-BE49-F238E27FC236}">
                <a16:creationId xmlns:a16="http://schemas.microsoft.com/office/drawing/2014/main" id="{AF976767-230E-491E-BCDB-5C651BB7F1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67" y="4454159"/>
            <a:ext cx="1583605" cy="2267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E1EF6958-BC37-49A1-B218-BE9E05BE018E}"/>
              </a:ext>
            </a:extLst>
          </p:cNvPr>
          <p:cNvSpPr txBox="1">
            <a:spLocks noChangeArrowheads="1"/>
          </p:cNvSpPr>
          <p:nvPr/>
        </p:nvSpPr>
        <p:spPr bwMode="auto">
          <a:xfrm>
            <a:off x="563563" y="5113338"/>
            <a:ext cx="8016875"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575"/>
              </a:spcBef>
              <a:buClrTx/>
              <a:buFontTx/>
              <a:buNone/>
            </a:pPr>
            <a:endParaRPr lang="lv-LV" altLang="lv-LV" sz="2300" b="1">
              <a:solidFill>
                <a:srgbClr val="000000"/>
              </a:solidFill>
            </a:endParaRPr>
          </a:p>
          <a:p>
            <a:pPr eaLnBrk="1" hangingPunct="1">
              <a:spcBef>
                <a:spcPts val="575"/>
              </a:spcBef>
              <a:buClrTx/>
              <a:buFontTx/>
              <a:buNone/>
            </a:pPr>
            <a:endParaRPr lang="lv-LV" altLang="lv-LV" sz="2300" b="1">
              <a:solidFill>
                <a:srgbClr val="000000"/>
              </a:solidFill>
            </a:endParaRPr>
          </a:p>
          <a:p>
            <a:pPr eaLnBrk="1" hangingPunct="1">
              <a:spcBef>
                <a:spcPts val="575"/>
              </a:spcBef>
              <a:buClrTx/>
              <a:buFontTx/>
              <a:buNone/>
            </a:pPr>
            <a:endParaRPr lang="lv-LV" altLang="lv-LV" sz="2300" b="1">
              <a:solidFill>
                <a:srgbClr val="000000"/>
              </a:solidFill>
            </a:endParaRPr>
          </a:p>
        </p:txBody>
      </p:sp>
      <p:sp>
        <p:nvSpPr>
          <p:cNvPr id="7171" name="Text Box 2">
            <a:extLst>
              <a:ext uri="{FF2B5EF4-FFF2-40B4-BE49-F238E27FC236}">
                <a16:creationId xmlns:a16="http://schemas.microsoft.com/office/drawing/2014/main" id="{5CCDCCC7-83E8-4C15-B01D-346345753CC5}"/>
              </a:ext>
            </a:extLst>
          </p:cNvPr>
          <p:cNvSpPr txBox="1">
            <a:spLocks noChangeArrowheads="1"/>
          </p:cNvSpPr>
          <p:nvPr/>
        </p:nvSpPr>
        <p:spPr bwMode="auto">
          <a:xfrm>
            <a:off x="3698814" y="109537"/>
            <a:ext cx="4761618"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6920" tIns="53640" rIns="106920" bIns="5364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lv-LV" sz="3200" b="1" dirty="0" err="1">
                <a:solidFill>
                  <a:srgbClr val="C00000"/>
                </a:solidFill>
              </a:rPr>
              <a:t>Arodbiedrības</a:t>
            </a:r>
            <a:r>
              <a:rPr lang="en-US" altLang="lv-LV" sz="3200" b="1" dirty="0">
                <a:solidFill>
                  <a:srgbClr val="C00000"/>
                </a:solidFill>
              </a:rPr>
              <a:t> </a:t>
            </a:r>
            <a:r>
              <a:rPr lang="en-US" altLang="lv-LV" sz="3200" b="1" dirty="0" err="1">
                <a:solidFill>
                  <a:srgbClr val="C00000"/>
                </a:solidFill>
              </a:rPr>
              <a:t>darbībā</a:t>
            </a:r>
            <a:endParaRPr lang="lv-LV" altLang="lv-LV" sz="3200" b="1" dirty="0">
              <a:solidFill>
                <a:srgbClr val="C00000"/>
              </a:solidFill>
            </a:endParaRPr>
          </a:p>
        </p:txBody>
      </p:sp>
      <p:grpSp>
        <p:nvGrpSpPr>
          <p:cNvPr id="7172" name="Group 3">
            <a:extLst>
              <a:ext uri="{FF2B5EF4-FFF2-40B4-BE49-F238E27FC236}">
                <a16:creationId xmlns:a16="http://schemas.microsoft.com/office/drawing/2014/main" id="{03A6EDCD-9684-438F-9559-1AAABEF25129}"/>
              </a:ext>
            </a:extLst>
          </p:cNvPr>
          <p:cNvGrpSpPr>
            <a:grpSpLocks/>
          </p:cNvGrpSpPr>
          <p:nvPr/>
        </p:nvGrpSpPr>
        <p:grpSpPr bwMode="auto">
          <a:xfrm>
            <a:off x="464767" y="1416050"/>
            <a:ext cx="8547100" cy="5080000"/>
            <a:chOff x="222" y="1003"/>
            <a:chExt cx="5384" cy="3200"/>
          </a:xfrm>
        </p:grpSpPr>
        <p:pic>
          <p:nvPicPr>
            <p:cNvPr id="7178" name="Picture 5">
              <a:extLst>
                <a:ext uri="{FF2B5EF4-FFF2-40B4-BE49-F238E27FC236}">
                  <a16:creationId xmlns:a16="http://schemas.microsoft.com/office/drawing/2014/main" id="{DB126F98-9DC8-4D17-AE1D-51D92B5FD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 y="2699"/>
              <a:ext cx="1737" cy="15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9" name="Picture 7">
              <a:extLst>
                <a:ext uri="{FF2B5EF4-FFF2-40B4-BE49-F238E27FC236}">
                  <a16:creationId xmlns:a16="http://schemas.microsoft.com/office/drawing/2014/main" id="{33A85F71-E52A-4D19-917F-986AA72D26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571"/>
            <a:stretch>
              <a:fillRect/>
            </a:stretch>
          </p:blipFill>
          <p:spPr bwMode="auto">
            <a:xfrm>
              <a:off x="3877" y="1003"/>
              <a:ext cx="1729" cy="1506"/>
            </a:xfrm>
            <a:prstGeom prst="rect">
              <a:avLst/>
            </a:prstGeom>
            <a:noFill/>
            <a:ln>
              <a:noFill/>
            </a:ln>
            <a:effectLst/>
            <a:extLst>
              <a:ext uri="{909E8E84-426E-40DD-AFC4-6F175D3DCCD1}">
                <a14:hiddenFill xmlns:a14="http://schemas.microsoft.com/office/drawing/2010/main">
                  <a:blipFill dpi="0" rotWithShape="0">
                    <a:blip/>
                    <a:srcRect b="10571"/>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7173" name="Picture 8">
            <a:extLst>
              <a:ext uri="{FF2B5EF4-FFF2-40B4-BE49-F238E27FC236}">
                <a16:creationId xmlns:a16="http://schemas.microsoft.com/office/drawing/2014/main" id="{88CFCA73-C0B3-4C5E-A2FC-350A2BEF7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1050" y="1244600"/>
            <a:ext cx="2816225" cy="5081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7" name="Picture 6">
            <a:extLst>
              <a:ext uri="{FF2B5EF4-FFF2-40B4-BE49-F238E27FC236}">
                <a16:creationId xmlns:a16="http://schemas.microsoft.com/office/drawing/2014/main" id="{02AD8899-27BD-4990-8646-651E9AA5C7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418" y="2333843"/>
            <a:ext cx="3437468" cy="177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2" name="Picture 2">
            <a:extLst>
              <a:ext uri="{FF2B5EF4-FFF2-40B4-BE49-F238E27FC236}">
                <a16:creationId xmlns:a16="http://schemas.microsoft.com/office/drawing/2014/main" id="{522F4C50-A49B-4863-B166-AE404BD24B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4744" y="3559175"/>
            <a:ext cx="37846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84994" name="Picture 2">
            <a:extLst>
              <a:ext uri="{FF2B5EF4-FFF2-40B4-BE49-F238E27FC236}">
                <a16:creationId xmlns:a16="http://schemas.microsoft.com/office/drawing/2014/main" id="{24CF75B9-8FF5-402B-9D05-078B73B1E5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19" y="-79305"/>
            <a:ext cx="3307663" cy="248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0771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0"/>
            <a:ext cx="6840760" cy="1889820"/>
          </a:xfrm>
        </p:spPr>
        <p:txBody>
          <a:bodyPr>
            <a:normAutofit/>
          </a:bodyPr>
          <a:lstStyle/>
          <a:p>
            <a:r>
              <a:rPr lang="en-US" altLang="lv-LV" sz="4000" b="1" dirty="0" err="1">
                <a:solidFill>
                  <a:srgbClr val="C00000"/>
                </a:solidFill>
              </a:rPr>
              <a:t>Arodbiedrības</a:t>
            </a:r>
            <a:r>
              <a:rPr lang="en-US" altLang="lv-LV" sz="4000" b="1" dirty="0">
                <a:solidFill>
                  <a:srgbClr val="C00000"/>
                </a:solidFill>
              </a:rPr>
              <a:t> </a:t>
            </a:r>
            <a:r>
              <a:rPr lang="en-US" altLang="lv-LV" sz="4000" b="1" dirty="0" err="1">
                <a:solidFill>
                  <a:srgbClr val="C00000"/>
                </a:solidFill>
              </a:rPr>
              <a:t>darbībā</a:t>
            </a:r>
            <a:br>
              <a:rPr lang="lv-LV" altLang="lv-LV" sz="2800" b="1" dirty="0">
                <a:solidFill>
                  <a:srgbClr val="C00000"/>
                </a:solidFill>
              </a:rPr>
            </a:br>
            <a:endParaRPr lang="lv-LV" sz="2800" b="1" dirty="0">
              <a:solidFill>
                <a:srgbClr val="C00000"/>
              </a:solidFill>
            </a:endParaRPr>
          </a:p>
        </p:txBody>
      </p:sp>
      <p:sp>
        <p:nvSpPr>
          <p:cNvPr id="5" name="TextBox 4"/>
          <p:cNvSpPr txBox="1"/>
          <p:nvPr/>
        </p:nvSpPr>
        <p:spPr>
          <a:xfrm>
            <a:off x="611560" y="1628800"/>
            <a:ext cx="4144392" cy="4108817"/>
          </a:xfrm>
          <a:prstGeom prst="rect">
            <a:avLst/>
          </a:prstGeom>
          <a:noFill/>
          <a:ln>
            <a:solidFill>
              <a:schemeClr val="accent1">
                <a:lumMod val="50000"/>
              </a:schemeClr>
            </a:solidFill>
          </a:ln>
        </p:spPr>
        <p:txBody>
          <a:bodyPr wrap="square" rtlCol="0">
            <a:spAutoFit/>
          </a:bodyPr>
          <a:lstStyle/>
          <a:p>
            <a:pPr marL="214313" indent="-214313">
              <a:buFont typeface="Arial" panose="020B0604020202020204" pitchFamily="34" charset="0"/>
              <a:buChar char="•"/>
            </a:pPr>
            <a:endParaRPr lang="lv-LV" sz="600" dirty="0">
              <a:latin typeface="+mj-lt"/>
            </a:endParaRPr>
          </a:p>
          <a:p>
            <a:pPr marL="214313" indent="-214313">
              <a:spcAft>
                <a:spcPts val="900"/>
              </a:spcAft>
              <a:buFont typeface="Arial" panose="020B0604020202020204" pitchFamily="34" charset="0"/>
              <a:buChar char="•"/>
            </a:pPr>
            <a:r>
              <a:rPr lang="lv-LV" sz="1800" dirty="0">
                <a:latin typeface="+mj-lt"/>
              </a:rPr>
              <a:t>Līgums par Eiropas Savienības darbību: 152., 154. un 155.pants </a:t>
            </a:r>
          </a:p>
          <a:p>
            <a:pPr marL="214313" indent="-214313">
              <a:spcAft>
                <a:spcPts val="900"/>
              </a:spcAft>
              <a:buFont typeface="Arial" panose="020B0604020202020204" pitchFamily="34" charset="0"/>
              <a:buChar char="•"/>
            </a:pPr>
            <a:r>
              <a:rPr lang="lv-LV" sz="1800" dirty="0">
                <a:latin typeface="+mj-lt"/>
              </a:rPr>
              <a:t>2016.gada 16.jūnija ES Nodarbinātības, Sociālās politikas, veselības aizsardzības un patērētāju tiesību padomes secinājumi par sociālo dialogu “Jauns sākums spēcīgam sociālajam dialogam” </a:t>
            </a:r>
          </a:p>
          <a:p>
            <a:pPr marL="214313" indent="-214313">
              <a:buFont typeface="Arial" panose="020B0604020202020204" pitchFamily="34" charset="0"/>
              <a:buChar char="•"/>
            </a:pPr>
            <a:r>
              <a:rPr lang="lv-LV" sz="1800" dirty="0">
                <a:latin typeface="+mj-lt"/>
              </a:rPr>
              <a:t>2016.gada 27.jūnijā Eiropas Savienības Padomes prezidentūras, Eiropas Komisijas un Eiropas sociālo partneru paziņojums par jaunu sākumu sociālajam dialogam (“</a:t>
            </a:r>
            <a:r>
              <a:rPr lang="lv-LV" sz="1800" i="1" dirty="0">
                <a:latin typeface="+mj-lt"/>
              </a:rPr>
              <a:t>A </a:t>
            </a:r>
            <a:r>
              <a:rPr lang="lv-LV" sz="1800" i="1" dirty="0" err="1">
                <a:latin typeface="+mj-lt"/>
              </a:rPr>
              <a:t>New</a:t>
            </a:r>
            <a:r>
              <a:rPr lang="lv-LV" sz="1800" i="1" dirty="0">
                <a:latin typeface="+mj-lt"/>
              </a:rPr>
              <a:t> </a:t>
            </a:r>
            <a:r>
              <a:rPr lang="lv-LV" sz="1800" i="1" dirty="0" err="1">
                <a:latin typeface="+mj-lt"/>
              </a:rPr>
              <a:t>Start</a:t>
            </a:r>
            <a:r>
              <a:rPr lang="lv-LV" sz="1800" i="1" dirty="0">
                <a:latin typeface="+mj-lt"/>
              </a:rPr>
              <a:t> </a:t>
            </a:r>
            <a:r>
              <a:rPr lang="lv-LV" sz="1800" i="1" dirty="0" err="1">
                <a:latin typeface="+mj-lt"/>
              </a:rPr>
              <a:t>for</a:t>
            </a:r>
            <a:r>
              <a:rPr lang="lv-LV" sz="1800" i="1" dirty="0">
                <a:latin typeface="+mj-lt"/>
              </a:rPr>
              <a:t> </a:t>
            </a:r>
            <a:r>
              <a:rPr lang="lv-LV" sz="1800" i="1" dirty="0" err="1">
                <a:latin typeface="+mj-lt"/>
              </a:rPr>
              <a:t>Social</a:t>
            </a:r>
            <a:r>
              <a:rPr lang="lv-LV" sz="1800" i="1" dirty="0">
                <a:latin typeface="+mj-lt"/>
              </a:rPr>
              <a:t> </a:t>
            </a:r>
            <a:r>
              <a:rPr lang="lv-LV" sz="1800" i="1" dirty="0" err="1">
                <a:latin typeface="+mj-lt"/>
              </a:rPr>
              <a:t>Dialogue</a:t>
            </a:r>
            <a:r>
              <a:rPr lang="lv-LV" sz="1800" i="1" dirty="0">
                <a:latin typeface="+mj-lt"/>
              </a:rPr>
              <a:t>”</a:t>
            </a:r>
            <a:r>
              <a:rPr lang="lv-LV" sz="1800" dirty="0">
                <a:latin typeface="+mj-lt"/>
              </a:rPr>
              <a:t>)</a:t>
            </a:r>
          </a:p>
          <a:p>
            <a:pPr marL="214313" indent="-214313">
              <a:buFont typeface="Arial" panose="020B0604020202020204" pitchFamily="34" charset="0"/>
              <a:buChar char="•"/>
            </a:pPr>
            <a:endParaRPr lang="lv-LV" sz="600" dirty="0">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628800"/>
            <a:ext cx="3896999" cy="2562240"/>
          </a:xfrm>
          <a:prstGeom prst="rect">
            <a:avLst/>
          </a:prstGeom>
        </p:spPr>
      </p:pic>
      <p:sp>
        <p:nvSpPr>
          <p:cNvPr id="3" name="Rectangle 2">
            <a:extLst>
              <a:ext uri="{FF2B5EF4-FFF2-40B4-BE49-F238E27FC236}">
                <a16:creationId xmlns:a16="http://schemas.microsoft.com/office/drawing/2014/main" id="{15216A43-D89C-4C41-85F7-97285EC8BA84}"/>
              </a:ext>
            </a:extLst>
          </p:cNvPr>
          <p:cNvSpPr/>
          <p:nvPr/>
        </p:nvSpPr>
        <p:spPr>
          <a:xfrm>
            <a:off x="4755952" y="4305578"/>
            <a:ext cx="4572000" cy="954107"/>
          </a:xfrm>
          <a:prstGeom prst="rect">
            <a:avLst/>
          </a:prstGeom>
        </p:spPr>
        <p:txBody>
          <a:bodyPr>
            <a:spAutoFit/>
          </a:bodyPr>
          <a:lstStyle/>
          <a:p>
            <a:r>
              <a:rPr lang="lv-LV" sz="2800" b="1" kern="0" dirty="0">
                <a:solidFill>
                  <a:srgbClr val="C00000"/>
                </a:solidFill>
                <a:latin typeface="Times"/>
                <a:ea typeface="ＭＳ Ｐゴシック" charset="-128"/>
              </a:rPr>
              <a:t>Trīspusējā sociālā dialoga tiesiskais regulējums</a:t>
            </a:r>
            <a:r>
              <a:rPr lang="en-US" sz="2800" b="1" kern="0" dirty="0">
                <a:solidFill>
                  <a:srgbClr val="C00000"/>
                </a:solidFill>
                <a:latin typeface="Times"/>
                <a:ea typeface="ＭＳ Ｐゴシック" charset="-128"/>
              </a:rPr>
              <a:t> </a:t>
            </a:r>
            <a:r>
              <a:rPr lang="en-US" sz="2800" b="1" kern="0" dirty="0" err="1">
                <a:solidFill>
                  <a:srgbClr val="C00000"/>
                </a:solidFill>
                <a:latin typeface="Times"/>
                <a:ea typeface="ＭＳ Ｐゴシック" charset="-128"/>
              </a:rPr>
              <a:t>Eiropā</a:t>
            </a:r>
            <a:endParaRPr lang="lv-LV" dirty="0"/>
          </a:p>
        </p:txBody>
      </p:sp>
    </p:spTree>
    <p:extLst>
      <p:ext uri="{BB962C8B-B14F-4D97-AF65-F5344CB8AC3E}">
        <p14:creationId xmlns:p14="http://schemas.microsoft.com/office/powerpoint/2010/main" val="136450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Google Shape;101;p16">
            <a:extLst>
              <a:ext uri="{FF2B5EF4-FFF2-40B4-BE49-F238E27FC236}">
                <a16:creationId xmlns:a16="http://schemas.microsoft.com/office/drawing/2014/main" id="{47F52226-E4BC-4FDB-8695-ADF068D43F1C}"/>
              </a:ext>
            </a:extLst>
          </p:cNvPr>
          <p:cNvSpPr txBox="1">
            <a:spLocks noGrp="1"/>
          </p:cNvSpPr>
          <p:nvPr>
            <p:ph type="title"/>
          </p:nvPr>
        </p:nvSpPr>
        <p:spPr/>
        <p:txBody>
          <a:bodyPr spcFirstLastPara="1" lIns="91425" tIns="45700" rIns="91425" bIns="45700">
            <a:normAutofit fontScale="90000"/>
          </a:bodyPr>
          <a:lstStyle/>
          <a:p>
            <a:pPr>
              <a:spcBef>
                <a:spcPts val="0"/>
              </a:spcBef>
              <a:spcAft>
                <a:spcPts val="0"/>
              </a:spcAft>
              <a:buClr>
                <a:schemeClr val="dk1"/>
              </a:buClr>
              <a:buSzPts val="3870"/>
              <a:buFont typeface="Calibri"/>
              <a:buNone/>
              <a:defRPr/>
            </a:pPr>
            <a:r>
              <a:rPr lang="lv-LV" sz="3870" dirty="0">
                <a:solidFill>
                  <a:srgbClr val="C00000"/>
                </a:solidFill>
              </a:rPr>
              <a:t>Ko veicina arodbiedrība?</a:t>
            </a:r>
            <a:br>
              <a:rPr lang="lv-LV" sz="3959" dirty="0">
                <a:solidFill>
                  <a:srgbClr val="C00000"/>
                </a:solidFill>
              </a:rPr>
            </a:br>
            <a:endParaRPr sz="3959" dirty="0">
              <a:solidFill>
                <a:srgbClr val="C00000"/>
              </a:solidFill>
            </a:endParaRPr>
          </a:p>
        </p:txBody>
      </p:sp>
      <p:sp>
        <p:nvSpPr>
          <p:cNvPr id="25603" name="Google Shape;102;p16">
            <a:extLst>
              <a:ext uri="{FF2B5EF4-FFF2-40B4-BE49-F238E27FC236}">
                <a16:creationId xmlns:a16="http://schemas.microsoft.com/office/drawing/2014/main" id="{3ECBB0DD-52CE-4D86-8B9C-862604EBC8D2}"/>
              </a:ext>
            </a:extLst>
          </p:cNvPr>
          <p:cNvSpPr>
            <a:spLocks noGrp="1" noChangeArrowheads="1"/>
          </p:cNvSpPr>
          <p:nvPr>
            <p:ph type="body" idx="1"/>
          </p:nvPr>
        </p:nvSpPr>
        <p:spPr>
          <a:xfrm>
            <a:off x="457200" y="1752600"/>
            <a:ext cx="8229600" cy="4800600"/>
          </a:xfrm>
        </p:spPr>
        <p:txBody>
          <a:bodyPr lIns="91425" tIns="45700" rIns="91425" bIns="45700"/>
          <a:lstStyle/>
          <a:p>
            <a:pPr algn="just">
              <a:lnSpc>
                <a:spcPct val="80000"/>
              </a:lnSpc>
              <a:spcBef>
                <a:spcPct val="0"/>
              </a:spcBef>
              <a:buClr>
                <a:srgbClr val="000000"/>
              </a:buClr>
              <a:buSzPts val="1800"/>
              <a:buFontTx/>
              <a:buNone/>
            </a:pPr>
            <a:r>
              <a:rPr lang="lv-LV" altLang="lv-LV" sz="1700" b="1" dirty="0">
                <a:ea typeface="ＭＳ Ｐゴシック" panose="020B0600070205080204" pitchFamily="34" charset="-128"/>
              </a:rPr>
              <a:t>Atvieglot piekļuvi darba tirgum</a:t>
            </a:r>
            <a:endParaRPr lang="en-US" altLang="lv-LV" dirty="0">
              <a:ea typeface="ＭＳ Ｐゴシック" panose="020B0600070205080204" pitchFamily="34" charset="-128"/>
            </a:endParaRPr>
          </a:p>
          <a:p>
            <a:pPr algn="just">
              <a:lnSpc>
                <a:spcPct val="80000"/>
              </a:lnSpc>
              <a:spcBef>
                <a:spcPts val="350"/>
              </a:spcBef>
              <a:buClr>
                <a:srgbClr val="000000"/>
              </a:buClr>
              <a:buSzPts val="1800"/>
            </a:pPr>
            <a:r>
              <a:rPr lang="lv-LV" altLang="lv-LV" sz="1700" dirty="0">
                <a:ea typeface="ＭＳ Ｐゴシック" panose="020B0600070205080204" pitchFamily="34" charset="-128"/>
              </a:rPr>
              <a:t>Atvieglot pāreju no skolas uz darbu, nodrošinot vērtīgas profesionālās iemaņas, kā arī nepieciešamās tirgus zināšanas</a:t>
            </a:r>
            <a:endParaRPr lang="en-US" altLang="lv-LV" dirty="0">
              <a:ea typeface="ＭＳ Ｐゴシック" panose="020B0600070205080204" pitchFamily="34" charset="-128"/>
            </a:endParaRPr>
          </a:p>
          <a:p>
            <a:pPr algn="just">
              <a:lnSpc>
                <a:spcPct val="80000"/>
              </a:lnSpc>
              <a:spcBef>
                <a:spcPts val="350"/>
              </a:spcBef>
              <a:buClr>
                <a:srgbClr val="000000"/>
              </a:buClr>
              <a:buSzPts val="1800"/>
              <a:buFontTx/>
              <a:buNone/>
            </a:pPr>
            <a:endParaRPr lang="en-US" altLang="lv-LV" sz="1700" dirty="0">
              <a:ea typeface="ＭＳ Ｐゴシック" panose="020B0600070205080204" pitchFamily="34" charset="-128"/>
            </a:endParaRPr>
          </a:p>
          <a:p>
            <a:pPr algn="just">
              <a:lnSpc>
                <a:spcPct val="80000"/>
              </a:lnSpc>
              <a:spcBef>
                <a:spcPts val="350"/>
              </a:spcBef>
              <a:buClr>
                <a:srgbClr val="000000"/>
              </a:buClr>
              <a:buSzPts val="1800"/>
              <a:buFontTx/>
              <a:buNone/>
            </a:pPr>
            <a:r>
              <a:rPr lang="lv-LV" altLang="lv-LV" sz="1700" b="1" dirty="0">
                <a:ea typeface="ＭＳ Ｐゴシック" panose="020B0600070205080204" pitchFamily="34" charset="-128"/>
              </a:rPr>
              <a:t>Ilgtspējīgas ekonomiskās attīstības veicināšana</a:t>
            </a:r>
            <a:endParaRPr lang="en-US" altLang="lv-LV" dirty="0">
              <a:ea typeface="ＭＳ Ｐゴシック" panose="020B0600070205080204" pitchFamily="34" charset="-128"/>
            </a:endParaRPr>
          </a:p>
          <a:p>
            <a:pPr algn="just">
              <a:lnSpc>
                <a:spcPct val="80000"/>
              </a:lnSpc>
              <a:spcBef>
                <a:spcPts val="350"/>
              </a:spcBef>
              <a:buClr>
                <a:srgbClr val="000000"/>
              </a:buClr>
              <a:buSzPts val="1800"/>
            </a:pPr>
            <a:r>
              <a:rPr lang="lv-LV" altLang="lv-LV" sz="1700" dirty="0">
                <a:ea typeface="ＭＳ Ｐゴシック" panose="020B0600070205080204" pitchFamily="34" charset="-128"/>
              </a:rPr>
              <a:t>Virzīt jauno paaudzi uz drošām profesijām, sniedzot uzticamas profesionālās konsultācijas un palīdzību, vai veicinot inovāciju</a:t>
            </a:r>
            <a:endParaRPr lang="en-US" altLang="lv-LV" dirty="0">
              <a:ea typeface="ＭＳ Ｐゴシック" panose="020B0600070205080204" pitchFamily="34" charset="-128"/>
            </a:endParaRPr>
          </a:p>
          <a:p>
            <a:pPr algn="just">
              <a:lnSpc>
                <a:spcPct val="80000"/>
              </a:lnSpc>
              <a:spcBef>
                <a:spcPts val="350"/>
              </a:spcBef>
              <a:buClr>
                <a:srgbClr val="000000"/>
              </a:buClr>
              <a:buSzPts val="1800"/>
              <a:buFontTx/>
              <a:buNone/>
            </a:pPr>
            <a:endParaRPr lang="en-US" altLang="lv-LV" sz="1700" dirty="0">
              <a:ea typeface="ＭＳ Ｐゴシック" panose="020B0600070205080204" pitchFamily="34" charset="-128"/>
            </a:endParaRPr>
          </a:p>
          <a:p>
            <a:pPr algn="just">
              <a:lnSpc>
                <a:spcPct val="80000"/>
              </a:lnSpc>
              <a:spcBef>
                <a:spcPts val="350"/>
              </a:spcBef>
              <a:buClr>
                <a:srgbClr val="000000"/>
              </a:buClr>
              <a:buSzPts val="1800"/>
              <a:buFontTx/>
              <a:buNone/>
            </a:pPr>
            <a:r>
              <a:rPr lang="lv-LV" altLang="lv-LV" sz="1700" b="1" dirty="0">
                <a:ea typeface="ＭＳ Ｐゴシック" panose="020B0600070205080204" pitchFamily="34" charset="-128"/>
              </a:rPr>
              <a:t>Sociālā dialoga un ieinteresēto personu atkārtotas iesaistes veicināšana</a:t>
            </a:r>
            <a:endParaRPr lang="en-US" altLang="lv-LV" dirty="0">
              <a:ea typeface="ＭＳ Ｐゴシック" panose="020B0600070205080204" pitchFamily="34" charset="-128"/>
            </a:endParaRPr>
          </a:p>
          <a:p>
            <a:pPr algn="just">
              <a:lnSpc>
                <a:spcPct val="80000"/>
              </a:lnSpc>
              <a:spcBef>
                <a:spcPts val="350"/>
              </a:spcBef>
              <a:buClr>
                <a:srgbClr val="000000"/>
              </a:buClr>
              <a:buSzPts val="1800"/>
            </a:pPr>
            <a:r>
              <a:rPr lang="lv-LV" altLang="lv-LV" sz="1700" dirty="0">
                <a:ea typeface="ＭＳ Ｐゴシック" panose="020B0600070205080204" pitchFamily="34" charset="-128"/>
              </a:rPr>
              <a:t>Sociālais dialogs ir viens no galvenajiem instrumentiem sekmīgas reformas un demokrātiskas pārvaldības stiprināšanā</a:t>
            </a:r>
            <a:endParaRPr lang="en-US" altLang="lv-LV" dirty="0">
              <a:ea typeface="ＭＳ Ｐゴシック" panose="020B0600070205080204" pitchFamily="34" charset="-128"/>
            </a:endParaRPr>
          </a:p>
          <a:p>
            <a:pPr algn="just">
              <a:lnSpc>
                <a:spcPct val="80000"/>
              </a:lnSpc>
              <a:spcBef>
                <a:spcPts val="350"/>
              </a:spcBef>
              <a:buClr>
                <a:srgbClr val="000000"/>
              </a:buClr>
              <a:buSzPts val="1800"/>
            </a:pPr>
            <a:r>
              <a:rPr lang="lv-LV" altLang="lv-LV" sz="1700" dirty="0">
                <a:ea typeface="ＭＳ Ｐゴシック" panose="020B0600070205080204" pitchFamily="34" charset="-128"/>
              </a:rPr>
              <a:t>Piedalīties jaunatnes nodarbinātības politikā</a:t>
            </a:r>
            <a:endParaRPr lang="en-US" altLang="lv-LV" dirty="0">
              <a:ea typeface="ＭＳ Ｐゴシック" panose="020B0600070205080204" pitchFamily="34" charset="-128"/>
            </a:endParaRPr>
          </a:p>
          <a:p>
            <a:pPr algn="just">
              <a:lnSpc>
                <a:spcPct val="80000"/>
              </a:lnSpc>
              <a:spcBef>
                <a:spcPts val="350"/>
              </a:spcBef>
              <a:buClr>
                <a:srgbClr val="000000"/>
              </a:buClr>
              <a:buSzPts val="1800"/>
              <a:buFontTx/>
              <a:buNone/>
            </a:pPr>
            <a:endParaRPr lang="en-US" altLang="lv-LV" sz="1700" dirty="0">
              <a:ea typeface="ＭＳ Ｐゴシック" panose="020B0600070205080204" pitchFamily="34" charset="-128"/>
            </a:endParaRPr>
          </a:p>
          <a:p>
            <a:pPr algn="just">
              <a:lnSpc>
                <a:spcPct val="80000"/>
              </a:lnSpc>
              <a:spcBef>
                <a:spcPts val="350"/>
              </a:spcBef>
              <a:buClr>
                <a:srgbClr val="000000"/>
              </a:buClr>
              <a:buSzPts val="1800"/>
              <a:buFontTx/>
              <a:buNone/>
            </a:pPr>
            <a:r>
              <a:rPr lang="lv-LV" altLang="lv-LV" sz="1700" b="1" dirty="0">
                <a:ea typeface="ＭＳ Ｐゴシック" panose="020B0600070205080204" pitchFamily="34" charset="-128"/>
              </a:rPr>
              <a:t>Sociālās aizsardzības garantēšana un piemēroti darba apstākļi</a:t>
            </a:r>
            <a:endParaRPr lang="en-US" altLang="lv-LV" dirty="0">
              <a:ea typeface="ＭＳ Ｐゴシック" panose="020B0600070205080204" pitchFamily="34" charset="-128"/>
            </a:endParaRPr>
          </a:p>
          <a:p>
            <a:pPr algn="just">
              <a:lnSpc>
                <a:spcPct val="80000"/>
              </a:lnSpc>
              <a:spcBef>
                <a:spcPts val="350"/>
              </a:spcBef>
              <a:buClr>
                <a:srgbClr val="000000"/>
              </a:buClr>
              <a:buSzPts val="1800"/>
            </a:pPr>
            <a:r>
              <a:rPr lang="lv-LV" altLang="lv-LV" sz="1700" dirty="0">
                <a:ea typeface="ＭＳ Ｐゴシック" panose="020B0600070205080204" pitchFamily="34" charset="-128"/>
              </a:rPr>
              <a:t>Arodbiedrības ir piemērotas aizstāvēt labākus darba apstākļus un nodrošināt, lai visi darbinieki saņemtu sociālo aizsardzību</a:t>
            </a:r>
            <a:endParaRPr lang="en-US" altLang="lv-LV" dirty="0">
              <a:ea typeface="ＭＳ Ｐゴシック" panose="020B0600070205080204" pitchFamily="34" charset="-128"/>
            </a:endParaRPr>
          </a:p>
          <a:p>
            <a:pPr algn="just">
              <a:lnSpc>
                <a:spcPct val="80000"/>
              </a:lnSpc>
              <a:spcBef>
                <a:spcPts val="350"/>
              </a:spcBef>
              <a:buClr>
                <a:srgbClr val="000000"/>
              </a:buClr>
              <a:buSzPts val="1800"/>
            </a:pPr>
            <a:r>
              <a:rPr lang="lv-LV" altLang="lv-LV" sz="1700" dirty="0">
                <a:ea typeface="ＭＳ Ｐゴシック" panose="020B0600070205080204" pitchFamily="34" charset="-128"/>
              </a:rPr>
              <a:t>Nestandarta nodarbinātības veidi (prakse, stažēšanās)</a:t>
            </a:r>
            <a:endParaRPr lang="en-US" altLang="lv-LV" dirty="0">
              <a:ea typeface="ＭＳ Ｐゴシック" panose="020B0600070205080204" pitchFamily="34" charset="-128"/>
            </a:endParaRPr>
          </a:p>
        </p:txBody>
      </p:sp>
    </p:spTree>
    <p:extLst>
      <p:ext uri="{BB962C8B-B14F-4D97-AF65-F5344CB8AC3E}">
        <p14:creationId xmlns:p14="http://schemas.microsoft.com/office/powerpoint/2010/main" val="2059763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91AB-0CF7-4E99-9D0E-C5CF0808918F}"/>
              </a:ext>
            </a:extLst>
          </p:cNvPr>
          <p:cNvSpPr>
            <a:spLocks noGrp="1"/>
          </p:cNvSpPr>
          <p:nvPr>
            <p:ph type="title"/>
          </p:nvPr>
        </p:nvSpPr>
        <p:spPr>
          <a:xfrm>
            <a:off x="361950" y="620713"/>
            <a:ext cx="8016875" cy="974725"/>
          </a:xfrm>
        </p:spPr>
        <p:txBody>
          <a:bodyPr>
            <a:normAutofit/>
          </a:bodyPr>
          <a:lstStyle/>
          <a:p>
            <a:pPr>
              <a:spcBef>
                <a:spcPts val="0"/>
              </a:spcBef>
              <a:defRPr/>
            </a:pPr>
            <a:r>
              <a:rPr lang="lv-LV" sz="2625" b="1" dirty="0">
                <a:solidFill>
                  <a:srgbClr val="C00000"/>
                </a:solidFill>
                <a:latin typeface="+mn-lt"/>
              </a:rPr>
              <a:t>Pateicoties</a:t>
            </a:r>
            <a:r>
              <a:rPr lang="lv-LV" sz="2630" b="1" dirty="0">
                <a:solidFill>
                  <a:srgbClr val="C00000"/>
                </a:solidFill>
                <a:latin typeface="+mn-lt"/>
              </a:rPr>
              <a:t> arodbiedrībām</a:t>
            </a:r>
            <a:endParaRPr lang="en-GB" sz="2630" b="1" dirty="0">
              <a:solidFill>
                <a:srgbClr val="C00000"/>
              </a:solidFill>
              <a:latin typeface="+mn-lt"/>
            </a:endParaRPr>
          </a:p>
        </p:txBody>
      </p:sp>
      <p:grpSp>
        <p:nvGrpSpPr>
          <p:cNvPr id="9219" name="Group 26">
            <a:extLst>
              <a:ext uri="{FF2B5EF4-FFF2-40B4-BE49-F238E27FC236}">
                <a16:creationId xmlns:a16="http://schemas.microsoft.com/office/drawing/2014/main" id="{91AEABCD-EA1A-40FA-AFCB-958F17C22B90}"/>
              </a:ext>
            </a:extLst>
          </p:cNvPr>
          <p:cNvGrpSpPr>
            <a:grpSpLocks/>
          </p:cNvGrpSpPr>
          <p:nvPr/>
        </p:nvGrpSpPr>
        <p:grpSpPr bwMode="auto">
          <a:xfrm>
            <a:off x="1284288" y="1806575"/>
            <a:ext cx="6121400" cy="3843338"/>
            <a:chOff x="550590" y="1854740"/>
            <a:chExt cx="6009251" cy="4490516"/>
          </a:xfrm>
        </p:grpSpPr>
        <p:pic>
          <p:nvPicPr>
            <p:cNvPr id="9223" name="Picture 8">
              <a:extLst>
                <a:ext uri="{FF2B5EF4-FFF2-40B4-BE49-F238E27FC236}">
                  <a16:creationId xmlns:a16="http://schemas.microsoft.com/office/drawing/2014/main" id="{0C8F0159-C1B6-4488-8EDC-4D768F2D1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458"/>
            <a:stretch>
              <a:fillRect/>
            </a:stretch>
          </p:blipFill>
          <p:spPr bwMode="auto">
            <a:xfrm>
              <a:off x="550590" y="1854740"/>
              <a:ext cx="1661845"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a:extLst>
                <a:ext uri="{FF2B5EF4-FFF2-40B4-BE49-F238E27FC236}">
                  <a16:creationId xmlns:a16="http://schemas.microsoft.com/office/drawing/2014/main" id="{E8758D9C-EF87-4A4F-A4D2-FE95D5CE9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143"/>
            <a:stretch>
              <a:fillRect/>
            </a:stretch>
          </p:blipFill>
          <p:spPr bwMode="auto">
            <a:xfrm>
              <a:off x="2681790" y="1962752"/>
              <a:ext cx="144016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6">
              <a:extLst>
                <a:ext uri="{FF2B5EF4-FFF2-40B4-BE49-F238E27FC236}">
                  <a16:creationId xmlns:a16="http://schemas.microsoft.com/office/drawing/2014/main" id="{95B4762D-EA8E-492D-9870-8C5391906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478" y="1952997"/>
              <a:ext cx="1310744" cy="131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7">
              <a:extLst>
                <a:ext uri="{FF2B5EF4-FFF2-40B4-BE49-F238E27FC236}">
                  <a16:creationId xmlns:a16="http://schemas.microsoft.com/office/drawing/2014/main" id="{D84ACD38-6FC7-4F4E-99AF-A49B38D43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81" y="4613341"/>
              <a:ext cx="1214264" cy="121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8">
              <a:extLst>
                <a:ext uri="{FF2B5EF4-FFF2-40B4-BE49-F238E27FC236}">
                  <a16:creationId xmlns:a16="http://schemas.microsoft.com/office/drawing/2014/main" id="{E9BB7CBE-6647-402B-BF07-8BF497ABE7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0703" y="4626784"/>
              <a:ext cx="1354223" cy="13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9">
              <a:extLst>
                <a:ext uri="{FF2B5EF4-FFF2-40B4-BE49-F238E27FC236}">
                  <a16:creationId xmlns:a16="http://schemas.microsoft.com/office/drawing/2014/main" id="{9FF94954-880F-4E8C-B8AE-26697B3EC6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3304" y="4583365"/>
              <a:ext cx="1203783" cy="120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45D665A8-550C-4C87-9E09-BE65CFC78E76}"/>
                </a:ext>
              </a:extLst>
            </p:cNvPr>
            <p:cNvSpPr txBox="1"/>
            <p:nvPr/>
          </p:nvSpPr>
          <p:spPr>
            <a:xfrm>
              <a:off x="630069" y="3511093"/>
              <a:ext cx="1581792" cy="317173"/>
            </a:xfrm>
            <a:prstGeom prst="rect">
              <a:avLst/>
            </a:prstGeom>
            <a:noFill/>
          </p:spPr>
          <p:txBody>
            <a:bodyPr>
              <a:spAutoFit/>
            </a:bodyPr>
            <a:lstStyle/>
            <a:p>
              <a:pPr algn="ctr">
                <a:defRPr/>
              </a:pPr>
              <a:r>
                <a:rPr lang="lv-LV" sz="1169" b="1" dirty="0">
                  <a:solidFill>
                    <a:srgbClr val="C00000"/>
                  </a:solidFill>
                </a:rPr>
                <a:t>Bērnu darba aizliegums</a:t>
              </a:r>
              <a:endParaRPr lang="en-GB" sz="1169" b="1" dirty="0">
                <a:solidFill>
                  <a:srgbClr val="C00000"/>
                </a:solidFill>
              </a:endParaRPr>
            </a:p>
          </p:txBody>
        </p:sp>
        <p:sp>
          <p:nvSpPr>
            <p:cNvPr id="22" name="TextBox 21">
              <a:extLst>
                <a:ext uri="{FF2B5EF4-FFF2-40B4-BE49-F238E27FC236}">
                  <a16:creationId xmlns:a16="http://schemas.microsoft.com/office/drawing/2014/main" id="{92F5D3B9-0D8E-4A0D-8E1F-BCA7DFAFAD6B}"/>
                </a:ext>
              </a:extLst>
            </p:cNvPr>
            <p:cNvSpPr txBox="1"/>
            <p:nvPr/>
          </p:nvSpPr>
          <p:spPr>
            <a:xfrm>
              <a:off x="2567180" y="3511093"/>
              <a:ext cx="1871657" cy="317173"/>
            </a:xfrm>
            <a:prstGeom prst="rect">
              <a:avLst/>
            </a:prstGeom>
            <a:noFill/>
          </p:spPr>
          <p:txBody>
            <a:bodyPr>
              <a:spAutoFit/>
            </a:bodyPr>
            <a:lstStyle/>
            <a:p>
              <a:pPr algn="ctr">
                <a:defRPr/>
              </a:pPr>
              <a:r>
                <a:rPr lang="lv-LV" sz="1169" b="1" dirty="0">
                  <a:solidFill>
                    <a:srgbClr val="C00000"/>
                  </a:solidFill>
                </a:rPr>
                <a:t>Piespiedu darba aizliegums</a:t>
              </a:r>
              <a:endParaRPr lang="en-GB" sz="1169" b="1" dirty="0">
                <a:solidFill>
                  <a:srgbClr val="C00000"/>
                </a:solidFill>
              </a:endParaRPr>
            </a:p>
          </p:txBody>
        </p:sp>
        <p:sp>
          <p:nvSpPr>
            <p:cNvPr id="23" name="TextBox 22">
              <a:extLst>
                <a:ext uri="{FF2B5EF4-FFF2-40B4-BE49-F238E27FC236}">
                  <a16:creationId xmlns:a16="http://schemas.microsoft.com/office/drawing/2014/main" id="{AD197DE8-B702-4752-AC73-05F639D6C0AB}"/>
                </a:ext>
              </a:extLst>
            </p:cNvPr>
            <p:cNvSpPr txBox="1"/>
            <p:nvPr/>
          </p:nvSpPr>
          <p:spPr>
            <a:xfrm>
              <a:off x="4607146" y="3511093"/>
              <a:ext cx="1952695" cy="317173"/>
            </a:xfrm>
            <a:prstGeom prst="rect">
              <a:avLst/>
            </a:prstGeom>
            <a:noFill/>
          </p:spPr>
          <p:txBody>
            <a:bodyPr>
              <a:spAutoFit/>
            </a:bodyPr>
            <a:lstStyle/>
            <a:p>
              <a:pPr algn="ctr">
                <a:defRPr/>
              </a:pPr>
              <a:r>
                <a:rPr lang="lv-LV" sz="1169" b="1" dirty="0">
                  <a:solidFill>
                    <a:srgbClr val="C00000"/>
                  </a:solidFill>
                </a:rPr>
                <a:t>Maternitātes aizsardzība</a:t>
              </a:r>
              <a:endParaRPr lang="en-GB" sz="1169" b="1" dirty="0">
                <a:solidFill>
                  <a:srgbClr val="C00000"/>
                </a:solidFill>
              </a:endParaRPr>
            </a:p>
          </p:txBody>
        </p:sp>
        <p:sp>
          <p:nvSpPr>
            <p:cNvPr id="24" name="TextBox 23">
              <a:extLst>
                <a:ext uri="{FF2B5EF4-FFF2-40B4-BE49-F238E27FC236}">
                  <a16:creationId xmlns:a16="http://schemas.microsoft.com/office/drawing/2014/main" id="{2ABE13AF-9B65-47FC-9F8F-F89F4A7B46F3}"/>
                </a:ext>
              </a:extLst>
            </p:cNvPr>
            <p:cNvSpPr txBox="1"/>
            <p:nvPr/>
          </p:nvSpPr>
          <p:spPr>
            <a:xfrm>
              <a:off x="550590" y="6024372"/>
              <a:ext cx="1661271" cy="317175"/>
            </a:xfrm>
            <a:prstGeom prst="rect">
              <a:avLst/>
            </a:prstGeom>
            <a:noFill/>
          </p:spPr>
          <p:txBody>
            <a:bodyPr>
              <a:spAutoFit/>
            </a:bodyPr>
            <a:lstStyle/>
            <a:p>
              <a:pPr algn="ctr">
                <a:defRPr/>
              </a:pPr>
              <a:r>
                <a:rPr lang="lv-LV" sz="1169" b="1" dirty="0">
                  <a:solidFill>
                    <a:srgbClr val="C00000"/>
                  </a:solidFill>
                </a:rPr>
                <a:t>Tiesības uz streiku</a:t>
              </a:r>
              <a:endParaRPr lang="en-GB" sz="1169" b="1" dirty="0">
                <a:solidFill>
                  <a:srgbClr val="C00000"/>
                </a:solidFill>
              </a:endParaRPr>
            </a:p>
          </p:txBody>
        </p:sp>
        <p:sp>
          <p:nvSpPr>
            <p:cNvPr id="25" name="TextBox 24">
              <a:extLst>
                <a:ext uri="{FF2B5EF4-FFF2-40B4-BE49-F238E27FC236}">
                  <a16:creationId xmlns:a16="http://schemas.microsoft.com/office/drawing/2014/main" id="{31834F2C-3FB3-4767-AF73-7A7F0243268F}"/>
                </a:ext>
              </a:extLst>
            </p:cNvPr>
            <p:cNvSpPr txBox="1"/>
            <p:nvPr/>
          </p:nvSpPr>
          <p:spPr>
            <a:xfrm>
              <a:off x="2573414" y="6028081"/>
              <a:ext cx="1656595" cy="317175"/>
            </a:xfrm>
            <a:prstGeom prst="rect">
              <a:avLst/>
            </a:prstGeom>
            <a:noFill/>
          </p:spPr>
          <p:txBody>
            <a:bodyPr>
              <a:spAutoFit/>
            </a:bodyPr>
            <a:lstStyle/>
            <a:p>
              <a:pPr algn="ctr">
                <a:defRPr/>
              </a:pPr>
              <a:r>
                <a:rPr lang="lv-LV" sz="1169" b="1" dirty="0">
                  <a:solidFill>
                    <a:srgbClr val="C00000"/>
                  </a:solidFill>
                </a:rPr>
                <a:t>Koplīgumu pārrunas</a:t>
              </a:r>
              <a:endParaRPr lang="en-GB" sz="1169" b="1" dirty="0">
                <a:solidFill>
                  <a:srgbClr val="C00000"/>
                </a:solidFill>
              </a:endParaRPr>
            </a:p>
          </p:txBody>
        </p:sp>
      </p:grpSp>
      <p:pic>
        <p:nvPicPr>
          <p:cNvPr id="9220" name="Picture 2" descr="Attēlu rezultāti vaicājumam “WEEK-END”">
            <a:extLst>
              <a:ext uri="{FF2B5EF4-FFF2-40B4-BE49-F238E27FC236}">
                <a16:creationId xmlns:a16="http://schemas.microsoft.com/office/drawing/2014/main" id="{88D6A0BC-6574-472E-B0EF-A98903730F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5825" y="3513138"/>
            <a:ext cx="16033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a:extLst>
              <a:ext uri="{FF2B5EF4-FFF2-40B4-BE49-F238E27FC236}">
                <a16:creationId xmlns:a16="http://schemas.microsoft.com/office/drawing/2014/main" id="{0027CA41-9017-4EEB-A6B6-1896ECB042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2875" y="5330825"/>
            <a:ext cx="21828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a:extLst>
              <a:ext uri="{FF2B5EF4-FFF2-40B4-BE49-F238E27FC236}">
                <a16:creationId xmlns:a16="http://schemas.microsoft.com/office/drawing/2014/main" id="{5FEB64E3-2452-4CD2-B0AA-37F33FE9B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1188" y="4598988"/>
            <a:ext cx="21828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32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B79F-2D7B-4307-A9BC-0046001A5964}"/>
              </a:ext>
            </a:extLst>
          </p:cNvPr>
          <p:cNvSpPr>
            <a:spLocks noGrp="1"/>
          </p:cNvSpPr>
          <p:nvPr>
            <p:ph type="title"/>
          </p:nvPr>
        </p:nvSpPr>
        <p:spPr>
          <a:xfrm>
            <a:off x="292100" y="1008063"/>
            <a:ext cx="8016875" cy="525462"/>
          </a:xfrm>
        </p:spPr>
        <p:txBody>
          <a:bodyPr>
            <a:normAutofit/>
          </a:bodyPr>
          <a:lstStyle/>
          <a:p>
            <a:pPr>
              <a:defRPr/>
            </a:pPr>
            <a:r>
              <a:rPr lang="lv-LV" sz="2625" b="1" dirty="0">
                <a:solidFill>
                  <a:srgbClr val="C00000"/>
                </a:solidFill>
                <a:latin typeface="+mn-lt"/>
              </a:rPr>
              <a:t>Pateicoties arodbiedrībām</a:t>
            </a:r>
            <a:endParaRPr lang="en-GB" sz="2625" b="1" dirty="0">
              <a:solidFill>
                <a:srgbClr val="C00000"/>
              </a:solidFill>
              <a:latin typeface="+mn-lt"/>
            </a:endParaRPr>
          </a:p>
        </p:txBody>
      </p:sp>
      <p:grpSp>
        <p:nvGrpSpPr>
          <p:cNvPr id="10243" name="Group 30">
            <a:extLst>
              <a:ext uri="{FF2B5EF4-FFF2-40B4-BE49-F238E27FC236}">
                <a16:creationId xmlns:a16="http://schemas.microsoft.com/office/drawing/2014/main" id="{B8D3A77D-9B16-403E-9626-2B95CA17AE4C}"/>
              </a:ext>
            </a:extLst>
          </p:cNvPr>
          <p:cNvGrpSpPr>
            <a:grpSpLocks/>
          </p:cNvGrpSpPr>
          <p:nvPr/>
        </p:nvGrpSpPr>
        <p:grpSpPr bwMode="auto">
          <a:xfrm>
            <a:off x="722313" y="2054225"/>
            <a:ext cx="7375525" cy="3454400"/>
            <a:chOff x="684469" y="1308975"/>
            <a:chExt cx="9850228" cy="4726035"/>
          </a:xfrm>
        </p:grpSpPr>
        <p:pic>
          <p:nvPicPr>
            <p:cNvPr id="10244" name="Picture 3">
              <a:extLst>
                <a:ext uri="{FF2B5EF4-FFF2-40B4-BE49-F238E27FC236}">
                  <a16:creationId xmlns:a16="http://schemas.microsoft.com/office/drawing/2014/main" id="{B70ED25D-B487-4EDC-ADAC-81DC9227B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652" y="1492077"/>
              <a:ext cx="1369158" cy="13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6435AF4-5ED4-44CA-979E-8CFFB9FA057D}"/>
                </a:ext>
              </a:extLst>
            </p:cNvPr>
            <p:cNvSpPr txBox="1"/>
            <p:nvPr/>
          </p:nvSpPr>
          <p:spPr>
            <a:xfrm>
              <a:off x="877402" y="2937893"/>
              <a:ext cx="1655840" cy="373565"/>
            </a:xfrm>
            <a:prstGeom prst="rect">
              <a:avLst/>
            </a:prstGeom>
            <a:noFill/>
          </p:spPr>
          <p:txBody>
            <a:bodyPr>
              <a:spAutoFit/>
            </a:bodyPr>
            <a:lstStyle/>
            <a:p>
              <a:pPr>
                <a:defRPr/>
              </a:pPr>
              <a:r>
                <a:rPr lang="lv-LV" sz="1169" b="1" dirty="0">
                  <a:solidFill>
                    <a:srgbClr val="C00000"/>
                  </a:solidFill>
                </a:rPr>
                <a:t>Darba drošība</a:t>
              </a:r>
              <a:endParaRPr lang="en-GB" sz="1169" b="1" dirty="0">
                <a:solidFill>
                  <a:srgbClr val="C00000"/>
                </a:solidFill>
              </a:endParaRPr>
            </a:p>
          </p:txBody>
        </p:sp>
        <p:pic>
          <p:nvPicPr>
            <p:cNvPr id="10246" name="Picture 6">
              <a:extLst>
                <a:ext uri="{FF2B5EF4-FFF2-40B4-BE49-F238E27FC236}">
                  <a16:creationId xmlns:a16="http://schemas.microsoft.com/office/drawing/2014/main" id="{70887330-EC31-467B-8457-47B2111B9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29"/>
            <a:stretch>
              <a:fillRect/>
            </a:stretch>
          </p:blipFill>
          <p:spPr bwMode="auto">
            <a:xfrm>
              <a:off x="2806973" y="1357875"/>
              <a:ext cx="1512168" cy="148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572C11F-4F8F-4754-8B74-70B9A018C1B3}"/>
                </a:ext>
              </a:extLst>
            </p:cNvPr>
            <p:cNvSpPr txBox="1"/>
            <p:nvPr/>
          </p:nvSpPr>
          <p:spPr>
            <a:xfrm>
              <a:off x="2579885" y="2935722"/>
              <a:ext cx="2088349" cy="373565"/>
            </a:xfrm>
            <a:prstGeom prst="rect">
              <a:avLst/>
            </a:prstGeom>
            <a:noFill/>
          </p:spPr>
          <p:txBody>
            <a:bodyPr>
              <a:spAutoFit/>
            </a:bodyPr>
            <a:lstStyle/>
            <a:p>
              <a:pPr algn="ctr">
                <a:defRPr/>
              </a:pPr>
              <a:r>
                <a:rPr lang="lv-LV" sz="1169" b="1" dirty="0">
                  <a:solidFill>
                    <a:srgbClr val="C00000"/>
                  </a:solidFill>
                </a:rPr>
                <a:t>Minimālā alga</a:t>
              </a:r>
              <a:endParaRPr lang="en-GB" sz="1169" b="1" dirty="0">
                <a:solidFill>
                  <a:srgbClr val="C00000"/>
                </a:solidFill>
              </a:endParaRPr>
            </a:p>
          </p:txBody>
        </p:sp>
        <p:pic>
          <p:nvPicPr>
            <p:cNvPr id="10248" name="Picture 8">
              <a:extLst>
                <a:ext uri="{FF2B5EF4-FFF2-40B4-BE49-F238E27FC236}">
                  <a16:creationId xmlns:a16="http://schemas.microsoft.com/office/drawing/2014/main" id="{F5B6E9BF-B3F6-4EEE-81B2-B6FCF7188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9065"/>
            <a:stretch>
              <a:fillRect/>
            </a:stretch>
          </p:blipFill>
          <p:spPr bwMode="auto">
            <a:xfrm>
              <a:off x="4919077" y="1512550"/>
              <a:ext cx="1431713"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36CD34B-3C0E-4D03-AC5C-C08947408DC1}"/>
                </a:ext>
              </a:extLst>
            </p:cNvPr>
            <p:cNvSpPr txBox="1"/>
            <p:nvPr/>
          </p:nvSpPr>
          <p:spPr>
            <a:xfrm>
              <a:off x="4568588" y="2937893"/>
              <a:ext cx="2132873" cy="373565"/>
            </a:xfrm>
            <a:prstGeom prst="rect">
              <a:avLst/>
            </a:prstGeom>
            <a:noFill/>
          </p:spPr>
          <p:txBody>
            <a:bodyPr>
              <a:spAutoFit/>
            </a:bodyPr>
            <a:lstStyle/>
            <a:p>
              <a:pPr>
                <a:defRPr/>
              </a:pPr>
              <a:r>
                <a:rPr lang="lv-LV" sz="1169" b="1" dirty="0">
                  <a:solidFill>
                    <a:srgbClr val="C00000"/>
                  </a:solidFill>
                </a:rPr>
                <a:t>Virsstundu apmaksa</a:t>
              </a:r>
              <a:endParaRPr lang="en-GB" sz="1169" b="1" dirty="0">
                <a:solidFill>
                  <a:srgbClr val="C00000"/>
                </a:solidFill>
              </a:endParaRPr>
            </a:p>
          </p:txBody>
        </p:sp>
        <p:pic>
          <p:nvPicPr>
            <p:cNvPr id="10250" name="Picture 10">
              <a:extLst>
                <a:ext uri="{FF2B5EF4-FFF2-40B4-BE49-F238E27FC236}">
                  <a16:creationId xmlns:a16="http://schemas.microsoft.com/office/drawing/2014/main" id="{4855CEED-8EF6-487C-80D0-436C449A3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8058"/>
            <a:stretch>
              <a:fillRect/>
            </a:stretch>
          </p:blipFill>
          <p:spPr bwMode="auto">
            <a:xfrm>
              <a:off x="6734768" y="1308975"/>
              <a:ext cx="1551969" cy="154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A4D5D42-3AC0-4825-A8E6-E45E1C74C315}"/>
                </a:ext>
              </a:extLst>
            </p:cNvPr>
            <p:cNvSpPr txBox="1"/>
            <p:nvPr/>
          </p:nvSpPr>
          <p:spPr>
            <a:xfrm>
              <a:off x="6748105" y="2935722"/>
              <a:ext cx="2024745" cy="373565"/>
            </a:xfrm>
            <a:prstGeom prst="rect">
              <a:avLst/>
            </a:prstGeom>
            <a:noFill/>
          </p:spPr>
          <p:txBody>
            <a:bodyPr>
              <a:spAutoFit/>
            </a:bodyPr>
            <a:lstStyle/>
            <a:p>
              <a:pPr>
                <a:defRPr/>
              </a:pPr>
              <a:r>
                <a:rPr lang="lv-LV" sz="1169" b="1" dirty="0">
                  <a:solidFill>
                    <a:srgbClr val="C00000"/>
                  </a:solidFill>
                </a:rPr>
                <a:t>8 h darba diena</a:t>
              </a:r>
              <a:endParaRPr lang="en-GB" sz="1169" b="1" dirty="0">
                <a:solidFill>
                  <a:srgbClr val="C00000"/>
                </a:solidFill>
              </a:endParaRPr>
            </a:p>
          </p:txBody>
        </p:sp>
        <p:sp>
          <p:nvSpPr>
            <p:cNvPr id="14" name="TextBox 13">
              <a:extLst>
                <a:ext uri="{FF2B5EF4-FFF2-40B4-BE49-F238E27FC236}">
                  <a16:creationId xmlns:a16="http://schemas.microsoft.com/office/drawing/2014/main" id="{C1CEF1A9-A907-43EA-BABC-69616047C05A}"/>
                </a:ext>
              </a:extLst>
            </p:cNvPr>
            <p:cNvSpPr txBox="1"/>
            <p:nvPr/>
          </p:nvSpPr>
          <p:spPr>
            <a:xfrm>
              <a:off x="684469" y="5105441"/>
              <a:ext cx="1895416" cy="866585"/>
            </a:xfrm>
            <a:prstGeom prst="rect">
              <a:avLst/>
            </a:prstGeom>
            <a:noFill/>
          </p:spPr>
          <p:txBody>
            <a:bodyPr>
              <a:spAutoFit/>
            </a:bodyPr>
            <a:lstStyle/>
            <a:p>
              <a:pPr algn="ctr">
                <a:defRPr/>
              </a:pPr>
              <a:r>
                <a:rPr lang="lv-LV" sz="1169" b="1" dirty="0">
                  <a:solidFill>
                    <a:srgbClr val="C00000"/>
                  </a:solidFill>
                </a:rPr>
                <a:t>Tiesības uz vienlīdzīgu samaksu</a:t>
              </a:r>
              <a:endParaRPr lang="en-GB" sz="1169" b="1" dirty="0">
                <a:solidFill>
                  <a:srgbClr val="C00000"/>
                </a:solidFill>
              </a:endParaRPr>
            </a:p>
          </p:txBody>
        </p:sp>
        <p:pic>
          <p:nvPicPr>
            <p:cNvPr id="10253" name="Picture 14">
              <a:extLst>
                <a:ext uri="{FF2B5EF4-FFF2-40B4-BE49-F238E27FC236}">
                  <a16:creationId xmlns:a16="http://schemas.microsoft.com/office/drawing/2014/main" id="{1C061708-8C5C-4A6F-953D-F1D1FB8CF1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156" y="3707990"/>
              <a:ext cx="1461985" cy="146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AEC6482-FA56-49C4-A8FE-3DC1DA4D17CC}"/>
                </a:ext>
              </a:extLst>
            </p:cNvPr>
            <p:cNvSpPr txBox="1"/>
            <p:nvPr/>
          </p:nvSpPr>
          <p:spPr>
            <a:xfrm>
              <a:off x="2719815" y="5170597"/>
              <a:ext cx="1848773" cy="864413"/>
            </a:xfrm>
            <a:prstGeom prst="rect">
              <a:avLst/>
            </a:prstGeom>
            <a:noFill/>
          </p:spPr>
          <p:txBody>
            <a:bodyPr>
              <a:spAutoFit/>
            </a:bodyPr>
            <a:lstStyle/>
            <a:p>
              <a:pPr algn="ctr">
                <a:defRPr/>
              </a:pPr>
              <a:r>
                <a:rPr lang="lv-LV" sz="1169" b="1" dirty="0">
                  <a:solidFill>
                    <a:srgbClr val="C00000"/>
                  </a:solidFill>
                </a:rPr>
                <a:t>Ikgadējs apmaksāts atvaļinājums</a:t>
              </a:r>
              <a:endParaRPr lang="en-GB" sz="1169" b="1" dirty="0">
                <a:solidFill>
                  <a:srgbClr val="C00000"/>
                </a:solidFill>
              </a:endParaRPr>
            </a:p>
          </p:txBody>
        </p:sp>
        <p:pic>
          <p:nvPicPr>
            <p:cNvPr id="10255" name="Picture 16">
              <a:extLst>
                <a:ext uri="{FF2B5EF4-FFF2-40B4-BE49-F238E27FC236}">
                  <a16:creationId xmlns:a16="http://schemas.microsoft.com/office/drawing/2014/main" id="{E54107E1-E692-4528-B5A6-E10FF06E71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0779" y="3707990"/>
              <a:ext cx="1395673" cy="139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773DC2F5-1AC4-4113-8C57-C865DA104254}"/>
                </a:ext>
              </a:extLst>
            </p:cNvPr>
            <p:cNvSpPr txBox="1"/>
            <p:nvPr/>
          </p:nvSpPr>
          <p:spPr>
            <a:xfrm>
              <a:off x="6756585" y="5170597"/>
              <a:ext cx="2016264" cy="618990"/>
            </a:xfrm>
            <a:prstGeom prst="rect">
              <a:avLst/>
            </a:prstGeom>
            <a:noFill/>
          </p:spPr>
          <p:txBody>
            <a:bodyPr>
              <a:spAutoFit/>
            </a:bodyPr>
            <a:lstStyle/>
            <a:p>
              <a:pPr algn="ctr">
                <a:defRPr/>
              </a:pPr>
              <a:r>
                <a:rPr lang="lv-LV" sz="1169" b="1" dirty="0">
                  <a:solidFill>
                    <a:srgbClr val="C00000"/>
                  </a:solidFill>
                </a:rPr>
                <a:t>Bezdarbnieka pabalsts</a:t>
              </a:r>
              <a:endParaRPr lang="en-GB" sz="1169" b="1" dirty="0">
                <a:solidFill>
                  <a:srgbClr val="C00000"/>
                </a:solidFill>
              </a:endParaRPr>
            </a:p>
          </p:txBody>
        </p:sp>
        <p:pic>
          <p:nvPicPr>
            <p:cNvPr id="10257" name="Picture 19">
              <a:extLst>
                <a:ext uri="{FF2B5EF4-FFF2-40B4-BE49-F238E27FC236}">
                  <a16:creationId xmlns:a16="http://schemas.microsoft.com/office/drawing/2014/main" id="{0DB63D61-F3FA-4991-BECE-93AB5A944B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069" y="3591495"/>
              <a:ext cx="1578480" cy="157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9ADA147F-6942-4A22-AF68-F75DB595B0F2}"/>
                </a:ext>
              </a:extLst>
            </p:cNvPr>
            <p:cNvSpPr txBox="1"/>
            <p:nvPr/>
          </p:nvSpPr>
          <p:spPr>
            <a:xfrm>
              <a:off x="5056223" y="5292223"/>
              <a:ext cx="1378099" cy="618990"/>
            </a:xfrm>
            <a:prstGeom prst="rect">
              <a:avLst/>
            </a:prstGeom>
            <a:noFill/>
          </p:spPr>
          <p:txBody>
            <a:bodyPr>
              <a:spAutoFit/>
            </a:bodyPr>
            <a:lstStyle/>
            <a:p>
              <a:pPr algn="ctr">
                <a:defRPr/>
              </a:pPr>
              <a:r>
                <a:rPr lang="lv-LV" sz="1169" b="1" dirty="0">
                  <a:solidFill>
                    <a:srgbClr val="C00000"/>
                  </a:solidFill>
                </a:rPr>
                <a:t>Slimības lapas</a:t>
              </a:r>
              <a:endParaRPr lang="en-GB" sz="1169" b="1" dirty="0">
                <a:solidFill>
                  <a:srgbClr val="C00000"/>
                </a:solidFill>
              </a:endParaRPr>
            </a:p>
          </p:txBody>
        </p:sp>
        <p:pic>
          <p:nvPicPr>
            <p:cNvPr id="10259" name="Picture 24">
              <a:extLst>
                <a:ext uri="{FF2B5EF4-FFF2-40B4-BE49-F238E27FC236}">
                  <a16:creationId xmlns:a16="http://schemas.microsoft.com/office/drawing/2014/main" id="{A6969062-E393-45C5-9F34-F0A4D377F3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469" y="3873165"/>
              <a:ext cx="1861182" cy="106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25">
              <a:extLst>
                <a:ext uri="{FF2B5EF4-FFF2-40B4-BE49-F238E27FC236}">
                  <a16:creationId xmlns:a16="http://schemas.microsoft.com/office/drawing/2014/main" id="{B2BC0D31-3A8E-4A17-9255-D2A1CB19EE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6417" y="1427970"/>
              <a:ext cx="1348685" cy="134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9A0EEFDE-6ED6-4785-B2A9-B4F2B8090516}"/>
                </a:ext>
              </a:extLst>
            </p:cNvPr>
            <p:cNvSpPr txBox="1"/>
            <p:nvPr/>
          </p:nvSpPr>
          <p:spPr>
            <a:xfrm>
              <a:off x="8819493" y="2957441"/>
              <a:ext cx="1174564" cy="371393"/>
            </a:xfrm>
            <a:prstGeom prst="rect">
              <a:avLst/>
            </a:prstGeom>
            <a:noFill/>
          </p:spPr>
          <p:txBody>
            <a:bodyPr>
              <a:spAutoFit/>
            </a:bodyPr>
            <a:lstStyle/>
            <a:p>
              <a:pPr algn="ctr">
                <a:defRPr/>
              </a:pPr>
              <a:r>
                <a:rPr lang="lv-LV" sz="1169" b="1" dirty="0">
                  <a:solidFill>
                    <a:srgbClr val="C00000"/>
                  </a:solidFill>
                </a:rPr>
                <a:t>Pensijas</a:t>
              </a:r>
              <a:endParaRPr lang="en-GB" sz="1169" b="1" dirty="0">
                <a:solidFill>
                  <a:srgbClr val="C00000"/>
                </a:solidFill>
              </a:endParaRPr>
            </a:p>
          </p:txBody>
        </p:sp>
        <p:pic>
          <p:nvPicPr>
            <p:cNvPr id="10262" name="Picture 27">
              <a:extLst>
                <a:ext uri="{FF2B5EF4-FFF2-40B4-BE49-F238E27FC236}">
                  <a16:creationId xmlns:a16="http://schemas.microsoft.com/office/drawing/2014/main" id="{9529FC46-18E7-4605-9725-54534BE9C5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58654" y="3707990"/>
              <a:ext cx="1323665" cy="132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50B808A6-92EA-4AF1-A4EE-677AA5327B44}"/>
                </a:ext>
              </a:extLst>
            </p:cNvPr>
            <p:cNvSpPr txBox="1"/>
            <p:nvPr/>
          </p:nvSpPr>
          <p:spPr>
            <a:xfrm>
              <a:off x="8950942" y="5170597"/>
              <a:ext cx="1583755" cy="864413"/>
            </a:xfrm>
            <a:prstGeom prst="rect">
              <a:avLst/>
            </a:prstGeom>
            <a:noFill/>
          </p:spPr>
          <p:txBody>
            <a:bodyPr>
              <a:spAutoFit/>
            </a:bodyPr>
            <a:lstStyle/>
            <a:p>
              <a:pPr algn="ctr">
                <a:defRPr/>
              </a:pPr>
              <a:r>
                <a:rPr lang="lv-LV" sz="1169" b="1" dirty="0">
                  <a:solidFill>
                    <a:srgbClr val="C00000"/>
                  </a:solidFill>
                </a:rPr>
                <a:t>Darba un ģimenes dzīves savienošana</a:t>
              </a:r>
              <a:endParaRPr lang="en-GB" sz="1169" b="1" dirty="0">
                <a:solidFill>
                  <a:srgbClr val="C00000"/>
                </a:solidFill>
              </a:endParaRPr>
            </a:p>
          </p:txBody>
        </p:sp>
      </p:grpSp>
    </p:spTree>
    <p:extLst>
      <p:ext uri="{BB962C8B-B14F-4D97-AF65-F5344CB8AC3E}">
        <p14:creationId xmlns:p14="http://schemas.microsoft.com/office/powerpoint/2010/main" val="283932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7E1F516-FE0F-4149-BBF3-7A7631468062}"/>
              </a:ext>
            </a:extLst>
          </p:cNvPr>
          <p:cNvPicPr>
            <a:picLocks noGrp="1" noChangeAspect="1"/>
          </p:cNvPicPr>
          <p:nvPr>
            <p:ph idx="4294967295"/>
          </p:nvPr>
        </p:nvPicPr>
        <p:blipFill>
          <a:blip r:embed="rId2"/>
          <a:stretch>
            <a:fillRect/>
          </a:stretch>
        </p:blipFill>
        <p:spPr>
          <a:xfrm>
            <a:off x="140197" y="1061287"/>
            <a:ext cx="3048000" cy="3048000"/>
          </a:xfrm>
          <a:prstGeom prst="rect">
            <a:avLst/>
          </a:prstGeom>
        </p:spPr>
      </p:pic>
      <p:pic>
        <p:nvPicPr>
          <p:cNvPr id="9" name="Picture 8">
            <a:extLst>
              <a:ext uri="{FF2B5EF4-FFF2-40B4-BE49-F238E27FC236}">
                <a16:creationId xmlns:a16="http://schemas.microsoft.com/office/drawing/2014/main" id="{DFEB4DAB-74BC-41AF-B722-A920FBA11AEB}"/>
              </a:ext>
            </a:extLst>
          </p:cNvPr>
          <p:cNvPicPr>
            <a:picLocks noChangeAspect="1"/>
          </p:cNvPicPr>
          <p:nvPr/>
        </p:nvPicPr>
        <p:blipFill>
          <a:blip r:embed="rId3"/>
          <a:stretch>
            <a:fillRect/>
          </a:stretch>
        </p:blipFill>
        <p:spPr>
          <a:xfrm>
            <a:off x="3048000" y="731538"/>
            <a:ext cx="3048000" cy="3048000"/>
          </a:xfrm>
          <a:prstGeom prst="rect">
            <a:avLst/>
          </a:prstGeom>
        </p:spPr>
      </p:pic>
      <p:pic>
        <p:nvPicPr>
          <p:cNvPr id="73730" name="Picture 2" descr="Cover">
            <a:extLst>
              <a:ext uri="{FF2B5EF4-FFF2-40B4-BE49-F238E27FC236}">
                <a16:creationId xmlns:a16="http://schemas.microsoft.com/office/drawing/2014/main" id="{F42EE2AD-0A58-46F5-B646-F85564897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867" y="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B1E8898-6024-46B2-AC7D-DB404F273589}"/>
              </a:ext>
            </a:extLst>
          </p:cNvPr>
          <p:cNvPicPr>
            <a:picLocks noChangeAspect="1"/>
          </p:cNvPicPr>
          <p:nvPr/>
        </p:nvPicPr>
        <p:blipFill>
          <a:blip r:embed="rId5"/>
          <a:stretch>
            <a:fillRect/>
          </a:stretch>
        </p:blipFill>
        <p:spPr>
          <a:xfrm>
            <a:off x="3667998" y="4113156"/>
            <a:ext cx="5037438" cy="2357810"/>
          </a:xfrm>
          <a:prstGeom prst="rect">
            <a:avLst/>
          </a:prstGeom>
        </p:spPr>
      </p:pic>
      <p:pic>
        <p:nvPicPr>
          <p:cNvPr id="73732" name="Picture 4" descr="Cover">
            <a:extLst>
              <a:ext uri="{FF2B5EF4-FFF2-40B4-BE49-F238E27FC236}">
                <a16:creationId xmlns:a16="http://schemas.microsoft.com/office/drawing/2014/main" id="{D5174767-20AA-44FB-967B-CA514DC904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811" y="4581128"/>
            <a:ext cx="3384376" cy="17175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45F93E8-6E62-4C5F-9100-DF4917B0A894}"/>
              </a:ext>
            </a:extLst>
          </p:cNvPr>
          <p:cNvSpPr/>
          <p:nvPr/>
        </p:nvSpPr>
        <p:spPr>
          <a:xfrm>
            <a:off x="0" y="4266567"/>
            <a:ext cx="4040530" cy="461665"/>
          </a:xfrm>
          <a:prstGeom prst="rect">
            <a:avLst/>
          </a:prstGeom>
        </p:spPr>
        <p:txBody>
          <a:bodyPr wrap="none">
            <a:spAutoFit/>
          </a:bodyPr>
          <a:lstStyle/>
          <a:p>
            <a:r>
              <a:rPr lang="lv-LV" b="1" dirty="0">
                <a:solidFill>
                  <a:srgbClr val="C00000"/>
                </a:solidFill>
                <a:latin typeface="jaf-facitweb"/>
              </a:rPr>
              <a:t>SURE short-time work scheme</a:t>
            </a:r>
            <a:endParaRPr lang="lv-LV" dirty="0">
              <a:solidFill>
                <a:srgbClr val="C00000"/>
              </a:solidFill>
            </a:endParaRPr>
          </a:p>
        </p:txBody>
      </p:sp>
    </p:spTree>
    <p:extLst>
      <p:ext uri="{BB962C8B-B14F-4D97-AF65-F5344CB8AC3E}">
        <p14:creationId xmlns:p14="http://schemas.microsoft.com/office/powerpoint/2010/main" val="180434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73A351-2B00-4940-B573-E6146C34212D}"/>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F79CF0A6-2B34-41E1-866A-A8F792EFEB29}"/>
              </a:ext>
            </a:extLst>
          </p:cNvPr>
          <p:cNvPicPr>
            <a:picLocks noChangeAspect="1"/>
          </p:cNvPicPr>
          <p:nvPr/>
        </p:nvPicPr>
        <p:blipFill>
          <a:blip r:embed="rId7"/>
          <a:stretch>
            <a:fillRect/>
          </a:stretch>
        </p:blipFill>
        <p:spPr>
          <a:xfrm>
            <a:off x="-203718" y="0"/>
            <a:ext cx="4804293" cy="85854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656</TotalTime>
  <Words>860</Words>
  <Application>Microsoft Office PowerPoint</Application>
  <PresentationFormat>On-screen Show (4:3)</PresentationFormat>
  <Paragraphs>92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FS Me Web Regular</vt:lpstr>
      <vt:lpstr>jaf-facitweb</vt:lpstr>
      <vt:lpstr>Myriad Pro</vt:lpstr>
      <vt:lpstr>Times</vt:lpstr>
      <vt:lpstr>Times New Roman</vt:lpstr>
      <vt:lpstr>Office Theme</vt:lpstr>
      <vt:lpstr>PowerPoint Presentation</vt:lpstr>
      <vt:lpstr>Cienīgs darbs</vt:lpstr>
      <vt:lpstr>PowerPoint Presentation</vt:lpstr>
      <vt:lpstr>Arodbiedrības darbībā </vt:lpstr>
      <vt:lpstr>Ko veicina arodbiedrība? </vt:lpstr>
      <vt:lpstr>Pateicoties arodbiedrībām</vt:lpstr>
      <vt:lpstr>Pateicoties arodbiedrībām</vt:lpstr>
      <vt:lpstr>PowerPoint Presentation</vt:lpstr>
      <vt:lpstr>PowerPoint Presentation</vt:lpstr>
      <vt:lpstr>Koplīgumi un ģenerālvienošanās</vt:lpstr>
      <vt:lpstr>Jauna ģenerālvienošanās Latvijā</vt:lpstr>
      <vt:lpstr>PowerPoint Presentation</vt:lpstr>
      <vt:lpstr>Prasmju fondi</vt:lpstr>
      <vt:lpstr>Darba nāktone</vt:lpstr>
      <vt:lpstr>PALDIES!  Lai veiksmīga videokonference! Irena.liepina@lbas.lv</vt:lpstr>
      <vt:lpstr>PALDIES!  Lai veiksmīga videokonference! Irena.liepina@lbas.lv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Janis Esitis</dc:creator>
  <cp:lastModifiedBy>DELL</cp:lastModifiedBy>
  <cp:revision>78</cp:revision>
  <cp:lastPrinted>2019-08-06T08:03:42Z</cp:lastPrinted>
  <dcterms:created xsi:type="dcterms:W3CDTF">2014-10-24T06:54:47Z</dcterms:created>
  <dcterms:modified xsi:type="dcterms:W3CDTF">2020-04-22T23:19:54Z</dcterms:modified>
</cp:coreProperties>
</file>